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1" r:id="rId2"/>
    <p:sldId id="298" r:id="rId3"/>
    <p:sldId id="299" r:id="rId4"/>
    <p:sldId id="300" r:id="rId5"/>
    <p:sldId id="308" r:id="rId6"/>
    <p:sldId id="302" r:id="rId7"/>
    <p:sldId id="305" r:id="rId8"/>
    <p:sldId id="306" r:id="rId9"/>
    <p:sldId id="304" r:id="rId10"/>
    <p:sldId id="307" r:id="rId11"/>
    <p:sldId id="301" r:id="rId12"/>
    <p:sldId id="309" r:id="rId13"/>
    <p:sldId id="310" r:id="rId14"/>
    <p:sldId id="311" r:id="rId15"/>
    <p:sldId id="312" r:id="rId16"/>
    <p:sldId id="313" r:id="rId17"/>
  </p:sldIdLst>
  <p:sldSz cx="9144000" cy="6858000" type="screen4x3"/>
  <p:notesSz cx="6858000" cy="9144000"/>
  <p:custDataLst>
    <p:tags r:id="rId20"/>
  </p:custDataLst>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43AD"/>
    <a:srgbClr val="8DDCF8"/>
    <a:srgbClr val="EA78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124" autoAdjust="0"/>
  </p:normalViewPr>
  <p:slideViewPr>
    <p:cSldViewPr snapToGrid="0" snapToObjects="1">
      <p:cViewPr varScale="1">
        <p:scale>
          <a:sx n="97" d="100"/>
          <a:sy n="97" d="100"/>
        </p:scale>
        <p:origin x="200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130EDECD-D37D-431F-9074-B1D37D54E492}" type="datetimeFigureOut">
              <a:rPr lang="en-GB"/>
              <a:pPr>
                <a:defRPr/>
              </a:pPr>
              <a:t>18/10/2021</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804E109-533E-4D16-9583-09AAB2C7DA81}" type="slidenum">
              <a:rPr lang="en-GB" altLang="en-US"/>
              <a:pPr>
                <a:defRPr/>
              </a:pPr>
              <a:t>‹#›</a:t>
            </a:fld>
            <a:endParaRPr lang="en-GB" altLang="en-US" dirty="0"/>
          </a:p>
        </p:txBody>
      </p:sp>
    </p:spTree>
    <p:extLst>
      <p:ext uri="{BB962C8B-B14F-4D97-AF65-F5344CB8AC3E}">
        <p14:creationId xmlns:p14="http://schemas.microsoft.com/office/powerpoint/2010/main" val="603023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B027382-547F-4F2F-B650-6353410C76D4}" type="datetimeFigureOut">
              <a:rPr lang="en-GB"/>
              <a:pPr>
                <a:defRPr/>
              </a:pPr>
              <a:t>18/10/2021</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ACDBAA2-622F-4D29-8B44-83E6EF3642F5}" type="slidenum">
              <a:rPr lang="en-GB" altLang="en-US"/>
              <a:pPr>
                <a:defRPr/>
              </a:pPr>
              <a:t>‹#›</a:t>
            </a:fld>
            <a:endParaRPr lang="en-GB" altLang="en-US" dirty="0"/>
          </a:p>
        </p:txBody>
      </p:sp>
    </p:spTree>
    <p:extLst>
      <p:ext uri="{BB962C8B-B14F-4D97-AF65-F5344CB8AC3E}">
        <p14:creationId xmlns:p14="http://schemas.microsoft.com/office/powerpoint/2010/main" val="37775098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argyll-bute.gov.uk/forms/community-benefits"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publiccontractsscotland.gov.u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defRPr/>
            </a:pPr>
            <a:r>
              <a:rPr lang="en-GB" altLang="en-US" dirty="0" smtClean="0"/>
              <a:t>Today’s webinar- the aim of today is to provide an overview of procurement –broken into 2 parts –</a:t>
            </a:r>
          </a:p>
          <a:p>
            <a:pPr marL="228600" indent="-228600" eaLnBrk="1" hangingPunct="1">
              <a:spcBef>
                <a:spcPct val="0"/>
              </a:spcBef>
              <a:buFontTx/>
              <a:buAutoNum type="arabicPeriod"/>
              <a:defRPr/>
            </a:pPr>
            <a:r>
              <a:rPr lang="en-GB" altLang="en-US" dirty="0" smtClean="0"/>
              <a:t>Overview -Some useful information on how things work in the Council such as who we are and how to contact the Team , what we do , the parts of a tender and the thresholds applicable to all public bodies,</a:t>
            </a:r>
          </a:p>
          <a:p>
            <a:pPr marL="228600" indent="-228600" eaLnBrk="1" hangingPunct="1">
              <a:spcBef>
                <a:spcPct val="0"/>
              </a:spcBef>
              <a:buFontTx/>
              <a:buAutoNum type="arabicPeriod"/>
              <a:defRPr/>
            </a:pPr>
            <a:r>
              <a:rPr lang="en-GB" altLang="en-US" dirty="0" smtClean="0"/>
              <a:t>Hints and tips for organisations planning to bid for any public body contract –where to find information , what’s coming up , where to look for support/info/FAQs</a:t>
            </a:r>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B347EAE-EB49-4B3A-B03E-765254967F96}" type="slidenum">
              <a:rPr lang="en-GB" altLang="en-US" smtClean="0"/>
              <a:pPr>
                <a:spcBef>
                  <a:spcPct val="0"/>
                </a:spcBef>
              </a:pPr>
              <a:t>1</a:t>
            </a:fld>
            <a:endParaRPr lang="en-GB" altLang="en-US" smtClean="0"/>
          </a:p>
        </p:txBody>
      </p:sp>
    </p:spTree>
    <p:extLst>
      <p:ext uri="{BB962C8B-B14F-4D97-AF65-F5344CB8AC3E}">
        <p14:creationId xmlns:p14="http://schemas.microsoft.com/office/powerpoint/2010/main" val="34201924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Keep under review on the website for upcoming opportunities- obligations for us to publish Contract Plan </a:t>
            </a:r>
          </a:p>
          <a:p>
            <a:endParaRPr lang="en-GB" altLang="en-US"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8FE61E-E76D-4D17-8DCB-B51AB91F35EC}" type="slidenum">
              <a:rPr lang="en-GB" altLang="en-US" smtClean="0"/>
              <a:pPr>
                <a:spcBef>
                  <a:spcPct val="0"/>
                </a:spcBef>
              </a:pPr>
              <a:t>10</a:t>
            </a:fld>
            <a:endParaRPr lang="en-GB" altLang="en-US" smtClean="0"/>
          </a:p>
        </p:txBody>
      </p:sp>
    </p:spTree>
    <p:extLst>
      <p:ext uri="{BB962C8B-B14F-4D97-AF65-F5344CB8AC3E}">
        <p14:creationId xmlns:p14="http://schemas.microsoft.com/office/powerpoint/2010/main" val="3500412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pPr>
              <a:defRPr/>
            </a:pPr>
            <a:r>
              <a:rPr lang="en-GB" altLang="en-US" dirty="0" smtClean="0"/>
              <a:t>Suggest the website as a “go to “ for relevant information when tendering – some FAQs include </a:t>
            </a:r>
          </a:p>
          <a:p>
            <a:pPr>
              <a:defRPr/>
            </a:pPr>
            <a:r>
              <a:rPr lang="en-GB" altLang="en-US" dirty="0" smtClean="0"/>
              <a:t>1. Covered in previous slide – register on PCS key take away form today – get the alerts, knowledge is everything.</a:t>
            </a:r>
          </a:p>
          <a:p>
            <a:pPr>
              <a:defRPr/>
            </a:pPr>
            <a:endParaRPr lang="en-GB" altLang="en-US" dirty="0" smtClean="0"/>
          </a:p>
          <a:p>
            <a:pPr>
              <a:defRPr/>
            </a:pPr>
            <a:endParaRPr lang="en-GB" altLang="en-US" dirty="0" smtClean="0"/>
          </a:p>
          <a:p>
            <a:pPr>
              <a:defRPr/>
            </a:pPr>
            <a:r>
              <a:rPr lang="en-GB" altLang="en-US" dirty="0" smtClean="0"/>
              <a:t>2 –</a:t>
            </a:r>
            <a:r>
              <a:rPr lang="en-GB" dirty="0" smtClean="0"/>
              <a:t>Tenders must be returned by the date advertised. Any received after the deadline may not be considered. All tenders are opened at the same time to ensure a fair process.</a:t>
            </a:r>
            <a:r>
              <a:rPr lang="en-GB" altLang="en-US" dirty="0" smtClean="0"/>
              <a:t> Only in exceptional circumstances allowed a late bid- this means circumstances beyond your control . Allow sufficient time to upload </a:t>
            </a:r>
          </a:p>
          <a:p>
            <a:pPr>
              <a:defRPr/>
            </a:pPr>
            <a:endParaRPr lang="en-GB" altLang="en-US" dirty="0" smtClean="0"/>
          </a:p>
          <a:p>
            <a:pPr>
              <a:defRPr/>
            </a:pPr>
            <a:r>
              <a:rPr lang="en-GB" altLang="en-US" dirty="0" smtClean="0"/>
              <a:t>3 – evaluation must be open fair transparent and objective – scoring the bid. Can’t take account prior knowledge so make sure you look at the evaluation criteria which will be based on cost and quality. </a:t>
            </a:r>
          </a:p>
          <a:p>
            <a:pPr>
              <a:defRPr/>
            </a:pPr>
            <a:r>
              <a:rPr lang="en-GB" dirty="0" smtClean="0"/>
              <a:t>Argyll and Bute Council has an obligation to offer the best value for money services to its taxpayers and requires an exceptional standard of performance from its contractors and suppliers. Therefore, when selecting a supplier, the Council must ensure that the supplier will provide value for money, and that services will be delivered effectively. This means that quality and price are taken into account when assessing a tender.</a:t>
            </a:r>
          </a:p>
          <a:p>
            <a:pPr>
              <a:defRPr/>
            </a:pPr>
            <a:r>
              <a:rPr lang="en-GB" dirty="0" smtClean="0"/>
              <a:t>Details of the specific tender evaluation criteria and the relative weighting of the criteria are included in the tender documents that suppliers receive with the invitation to tender (ITT).</a:t>
            </a:r>
          </a:p>
          <a:p>
            <a:pPr>
              <a:defRPr/>
            </a:pPr>
            <a:r>
              <a:rPr lang="en-GB" dirty="0" smtClean="0"/>
              <a:t>At any time during the tender process suppliers may be invited to give a presentation/product demonstration or attend a meeting/interview to aid the evaluation process. The Council may also conduct site visits to see first-hand how potential suppliers organise their work.</a:t>
            </a:r>
          </a:p>
          <a:p>
            <a:pPr>
              <a:defRPr/>
            </a:pPr>
            <a:endParaRPr lang="en-GB" altLang="en-US" dirty="0" smtClean="0"/>
          </a:p>
          <a:p>
            <a:pPr>
              <a:defRPr/>
            </a:pPr>
            <a:endParaRPr lang="en-GB" altLang="en-US" dirty="0" smtClean="0"/>
          </a:p>
          <a:p>
            <a:pPr>
              <a:defRPr/>
            </a:pPr>
            <a:r>
              <a:rPr lang="en-GB" altLang="en-US" dirty="0" smtClean="0"/>
              <a:t>4 – Suite of legislation originates from Europe transposed into Scots Law- all public sector bodies must abide - Rules in broad terms cover the basic principles of open fair transparent process, equal treatment, no obstacles to competition.  </a:t>
            </a:r>
          </a:p>
          <a:p>
            <a:pPr>
              <a:defRPr/>
            </a:pPr>
            <a:r>
              <a:rPr lang="en-GB" dirty="0" smtClean="0"/>
              <a:t>This is to make sure that the process is handled in a consistently fair and competitive manner. We are always happy to answer questions specifically about a tender and specification if you have any. We will ensure consistency in the information provided to contractors and in the way in which we communicate with </a:t>
            </a:r>
            <a:r>
              <a:rPr lang="en-GB" dirty="0" err="1" smtClean="0"/>
              <a:t>them.</a:t>
            </a:r>
            <a:r>
              <a:rPr lang="en-GB" altLang="en-US" dirty="0" err="1" smtClean="0"/>
              <a:t>Simple</a:t>
            </a:r>
            <a:r>
              <a:rPr lang="en-GB" altLang="en-US" dirty="0" smtClean="0"/>
              <a:t> advice - read the question, answer the question, watch for cutting and pasting – the simple things can improve the look of your bid for evaluation panel. Provide all the information requested, answer all questions accurately, provide a response in the requested format, return/upload the documentation by the specified closing date . </a:t>
            </a:r>
          </a:p>
          <a:p>
            <a:pPr>
              <a:defRPr/>
            </a:pPr>
            <a:endParaRPr lang="en-GB" altLang="en-US" dirty="0" smtClean="0"/>
          </a:p>
          <a:p>
            <a:pPr>
              <a:defRPr/>
            </a:pPr>
            <a:r>
              <a:rPr lang="en-GB" altLang="en-US" dirty="0" smtClean="0"/>
              <a:t>5 – </a:t>
            </a:r>
            <a:r>
              <a:rPr lang="en-GB" dirty="0" smtClean="0"/>
              <a:t>The contract notice will state the relative weightings given to each of the award criteria. The weightings can be expressed as a single figure or as an appropriate range. Where the purchaser believes it is not possible to give weightings for demonstrable reasons, award criteria will be stated in descending order of importance. This means that the supplier must look at each of the weightings put against the award criteria and provide appropriate information and evidence that would allow them to achieve the top marks stated. </a:t>
            </a:r>
            <a:endParaRPr lang="en-GB" altLang="en-US" dirty="0"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213198-7506-4C84-8E0E-7C50F28FBDAB}" type="slidenum">
              <a:rPr lang="en-GB" altLang="en-US" smtClean="0"/>
              <a:pPr>
                <a:spcBef>
                  <a:spcPct val="0"/>
                </a:spcBef>
              </a:pPr>
              <a:t>11</a:t>
            </a:fld>
            <a:endParaRPr lang="en-GB" altLang="en-US" smtClean="0"/>
          </a:p>
        </p:txBody>
      </p:sp>
    </p:spTree>
    <p:extLst>
      <p:ext uri="{BB962C8B-B14F-4D97-AF65-F5344CB8AC3E}">
        <p14:creationId xmlns:p14="http://schemas.microsoft.com/office/powerpoint/2010/main" val="579647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u="sng" smtClean="0">
                <a:cs typeface="Calibri" panose="020F0502020204030204" pitchFamily="34" charset="0"/>
              </a:rPr>
              <a:t>Preparation is everything  </a:t>
            </a:r>
          </a:p>
          <a:p>
            <a:r>
              <a:rPr lang="en-GB" altLang="en-US" b="1" u="sng" smtClean="0">
                <a:cs typeface="Calibri" panose="020F0502020204030204" pitchFamily="34" charset="0"/>
              </a:rPr>
              <a:t>Do your diligence – </a:t>
            </a:r>
            <a:r>
              <a:rPr lang="en-GB" altLang="en-US" smtClean="0">
                <a:cs typeface="Calibri" panose="020F0502020204030204" pitchFamily="34" charset="0"/>
              </a:rPr>
              <a:t>read the contract notice make sure you understand the Council requirement </a:t>
            </a:r>
          </a:p>
          <a:p>
            <a:r>
              <a:rPr lang="en-GB" altLang="en-US" smtClean="0">
                <a:cs typeface="Calibri" panose="020F0502020204030204" pitchFamily="34" charset="0"/>
              </a:rPr>
              <a:t>Prepare your bids, e.g Health and safety information , insurances , make sure they are up to date have the relevant cover </a:t>
            </a:r>
          </a:p>
          <a:p>
            <a:endParaRPr lang="en-GB" altLang="en-US" smtClean="0">
              <a:cs typeface="Calibri" panose="020F0502020204030204" pitchFamily="34" charset="0"/>
            </a:endParaRPr>
          </a:p>
          <a:p>
            <a:endParaRPr lang="en-GB" altLang="en-US" smtClean="0"/>
          </a:p>
          <a:p>
            <a:pPr eaLnBrk="1" hangingPunct="1">
              <a:spcBef>
                <a:spcPct val="0"/>
              </a:spcBef>
            </a:pPr>
            <a:endParaRPr lang="en-GB" alt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AF2FB9B-B328-4D65-BF60-B81C0BA3A152}" type="slidenum">
              <a:rPr lang="en-GB" altLang="en-US" smtClean="0"/>
              <a:pPr>
                <a:spcBef>
                  <a:spcPct val="0"/>
                </a:spcBef>
              </a:pPr>
              <a:t>12</a:t>
            </a:fld>
            <a:endParaRPr lang="en-GB" altLang="en-US" smtClean="0"/>
          </a:p>
        </p:txBody>
      </p:sp>
    </p:spTree>
    <p:extLst>
      <p:ext uri="{BB962C8B-B14F-4D97-AF65-F5344CB8AC3E}">
        <p14:creationId xmlns:p14="http://schemas.microsoft.com/office/powerpoint/2010/main" val="32256219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Understand what it is we want and confirm that you are able to supply what is specified.</a:t>
            </a:r>
          </a:p>
          <a:p>
            <a:pPr eaLnBrk="1" hangingPunct="1">
              <a:spcBef>
                <a:spcPct val="0"/>
              </a:spcBef>
            </a:pPr>
            <a:endParaRPr lang="en-GB" altLang="en-US" smtClean="0"/>
          </a:p>
          <a:p>
            <a:pPr eaLnBrk="1" hangingPunct="1">
              <a:spcBef>
                <a:spcPct val="0"/>
              </a:spcBef>
            </a:pPr>
            <a:r>
              <a:rPr lang="en-GB" altLang="en-US" smtClean="0"/>
              <a:t>Remember we can’t accept late bids so make a note of the deadline for submission – build in an opportunity for a quality check. </a:t>
            </a:r>
          </a:p>
          <a:p>
            <a:pPr eaLnBrk="1" hangingPunct="1">
              <a:spcBef>
                <a:spcPct val="0"/>
              </a:spcBef>
            </a:pPr>
            <a:endParaRPr lang="en-GB" altLang="en-US" smtClean="0"/>
          </a:p>
          <a:p>
            <a:pPr eaLnBrk="1" hangingPunct="1">
              <a:spcBef>
                <a:spcPct val="0"/>
              </a:spcBef>
            </a:pPr>
            <a:r>
              <a:rPr lang="en-GB" altLang="en-US" smtClean="0"/>
              <a:t>You may need to clarify a point – and better to do that rather than make assumptions. If it is not clear to you what is required then that might be true for others. Ask the question – clarify and use the secure messaging tool to ask so that all information is equal.</a:t>
            </a:r>
          </a:p>
          <a:p>
            <a:pPr eaLnBrk="1" hangingPunct="1">
              <a:spcBef>
                <a:spcPct val="0"/>
              </a:spcBef>
            </a:pPr>
            <a:endParaRPr lang="en-GB" altLang="en-US"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5E2897-1260-43B5-95E0-CE9A857C5D1A}" type="slidenum">
              <a:rPr lang="en-GB" altLang="en-US" smtClean="0"/>
              <a:pPr>
                <a:spcBef>
                  <a:spcPct val="0"/>
                </a:spcBef>
              </a:pPr>
              <a:t>13</a:t>
            </a:fld>
            <a:endParaRPr lang="en-GB" altLang="en-US" smtClean="0"/>
          </a:p>
        </p:txBody>
      </p:sp>
    </p:spTree>
    <p:extLst>
      <p:ext uri="{BB962C8B-B14F-4D97-AF65-F5344CB8AC3E}">
        <p14:creationId xmlns:p14="http://schemas.microsoft.com/office/powerpoint/2010/main" val="4426259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70000" lnSpcReduction="20000"/>
          </a:bodyPr>
          <a:lstStyle/>
          <a:p>
            <a:pPr marL="171450" indent="-171450">
              <a:buFont typeface="Arial" panose="020B0604020202020204" pitchFamily="34" charset="0"/>
              <a:buChar char="•"/>
              <a:defRPr/>
            </a:pPr>
            <a:r>
              <a:rPr lang="en-GB" dirty="0" smtClean="0"/>
              <a:t>Answer the questions that are being asked, look at the weightings and provide a response in line with the weightings of each question.</a:t>
            </a:r>
          </a:p>
          <a:p>
            <a:pPr>
              <a:defRPr/>
            </a:pPr>
            <a:r>
              <a:rPr lang="en-GB" dirty="0" smtClean="0"/>
              <a:t>You need to clearly demonstrate that you can meet the required standards and service delivery requirements at the most economically advantageous cost. Please make document titles very clear in relation to which section/question they are responding to – if there are multiple documents for one question, they can be uploaded as a Zip file for clarity.</a:t>
            </a:r>
          </a:p>
          <a:p>
            <a:pPr>
              <a:defRPr/>
            </a:pPr>
            <a:r>
              <a:rPr lang="en-GB" dirty="0" smtClean="0"/>
              <a:t>Please follow the format requested for the tender return, rather than creating your own submission style.  The preference is for any word/excel documents provided to be completed and returned in the same format rather than as pdfs, although we will accept pdfs.</a:t>
            </a:r>
          </a:p>
          <a:p>
            <a:pPr>
              <a:defRPr/>
            </a:pPr>
            <a:r>
              <a:rPr lang="en-GB" dirty="0" smtClean="0"/>
              <a:t>If a word/page count is included ensure your response sticks to it, to avoid some information provided not being evaluated</a:t>
            </a:r>
          </a:p>
          <a:p>
            <a:pPr>
              <a:defRPr/>
            </a:pPr>
            <a:endParaRPr lang="en-GB" dirty="0" smtClean="0"/>
          </a:p>
          <a:p>
            <a:pPr>
              <a:defRPr/>
            </a:pPr>
            <a:endParaRPr lang="en-GB" dirty="0" smtClean="0"/>
          </a:p>
          <a:p>
            <a:pPr>
              <a:defRPr/>
            </a:pPr>
            <a:endParaRPr lang="en-GB" dirty="0" smtClean="0"/>
          </a:p>
          <a:p>
            <a:pPr marL="171450" indent="-171450">
              <a:buFont typeface="Arial" panose="020B0604020202020204" pitchFamily="34" charset="0"/>
              <a:buChar char="•"/>
              <a:defRPr/>
            </a:pPr>
            <a:r>
              <a:rPr lang="en-GB" dirty="0" smtClean="0"/>
              <a:t>Please make sure you read the question fully – if there are bullet points included in the question, ensure your response covers all of them.</a:t>
            </a:r>
          </a:p>
          <a:p>
            <a:pPr>
              <a:defRPr/>
            </a:pPr>
            <a:r>
              <a:rPr lang="en-GB" dirty="0" smtClean="0"/>
              <a:t>Responses will not score as highly if they are generic and are just copied and pasted into the tender return.  Higher points will be achieved if the responses are specific to the contract being tendered for.</a:t>
            </a:r>
          </a:p>
          <a:p>
            <a:pPr marL="171450" indent="-171450">
              <a:buFont typeface="Arial" panose="020B0604020202020204" pitchFamily="34" charset="0"/>
              <a:buChar char="•"/>
              <a:defRPr/>
            </a:pPr>
            <a:r>
              <a:rPr lang="en-GB" dirty="0" smtClean="0"/>
              <a:t>Remember – even if you have worked with Argyll and Bute Council in the past, evaluators cannot take any prior knowledge of your organisation into account when evaluating your tender response.</a:t>
            </a:r>
          </a:p>
          <a:p>
            <a:pPr>
              <a:defRPr/>
            </a:pPr>
            <a:r>
              <a:rPr lang="en-GB" dirty="0" smtClean="0"/>
              <a:t>Sometimes, different evaluators will see different sections of tender returns, rather than full returns being sent to the same evaluators.  If you think information is useful for more than one question, please provide it in as many responses as you would like it to be considered for.  We would prefer some duplication than not being able to score you on information that could be relevant.</a:t>
            </a:r>
          </a:p>
          <a:p>
            <a:pPr>
              <a:defRPr/>
            </a:pPr>
            <a:endParaRPr lang="en-GB" dirty="0" smtClean="0"/>
          </a:p>
          <a:p>
            <a:pPr>
              <a:defRPr/>
            </a:pPr>
            <a:r>
              <a:rPr lang="en-GB" dirty="0" smtClean="0"/>
              <a:t>Ask someone within your organisation to proof-read your bid to ensure you have answered the questions asked and that the information provided is current and relevant.</a:t>
            </a:r>
          </a:p>
          <a:p>
            <a:pPr eaLnBrk="1" hangingPunct="1">
              <a:spcBef>
                <a:spcPct val="0"/>
              </a:spcBef>
              <a:defRPr/>
            </a:pPr>
            <a:endParaRPr lang="en-GB" altLang="en-US" dirty="0" smtClean="0"/>
          </a:p>
          <a:p>
            <a:pPr>
              <a:defRPr/>
            </a:pPr>
            <a:endParaRPr lang="en-GB" altLang="en-US" b="1" u="sng" dirty="0" smtClean="0">
              <a:cs typeface="Calibri" panose="020F0502020204030204" pitchFamily="34" charset="0"/>
            </a:endParaRPr>
          </a:p>
          <a:p>
            <a:pPr>
              <a:defRPr/>
            </a:pPr>
            <a:endParaRPr lang="en-GB" altLang="en-US" dirty="0" smtClean="0"/>
          </a:p>
          <a:p>
            <a:pPr eaLnBrk="1" hangingPunct="1">
              <a:spcBef>
                <a:spcPct val="0"/>
              </a:spcBef>
              <a:defRPr/>
            </a:pPr>
            <a:endParaRPr lang="en-GB" altLang="en-US" dirty="0" smtClean="0"/>
          </a:p>
          <a:p>
            <a:pPr eaLnBrk="1" hangingPunct="1">
              <a:spcBef>
                <a:spcPct val="0"/>
              </a:spcBef>
              <a:defRPr/>
            </a:pPr>
            <a:r>
              <a:rPr lang="en-US" altLang="en-US" dirty="0" smtClean="0"/>
              <a:t>Quality check before submitting get someone else to read what you are about to submit – have you answered the question asked. Watch for cutting and pasting errors. Read the question and make sure you have answered all relevant parts. </a:t>
            </a:r>
            <a:endParaRPr lang="en-GB" altLang="en-US" dirty="0"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C808A4-92A2-4D65-BFD4-82204FBF0C72}" type="slidenum">
              <a:rPr lang="en-GB" altLang="en-US" smtClean="0"/>
              <a:pPr>
                <a:spcBef>
                  <a:spcPct val="0"/>
                </a:spcBef>
              </a:pPr>
              <a:t>14</a:t>
            </a:fld>
            <a:endParaRPr lang="en-GB" altLang="en-US" smtClean="0"/>
          </a:p>
        </p:txBody>
      </p:sp>
    </p:spTree>
    <p:extLst>
      <p:ext uri="{BB962C8B-B14F-4D97-AF65-F5344CB8AC3E}">
        <p14:creationId xmlns:p14="http://schemas.microsoft.com/office/powerpoint/2010/main" val="2146288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Ask for debrief- you might not have won this time but we will tell you where you went wrong and where points were lost and how you can improve for next time </a:t>
            </a:r>
          </a:p>
          <a:p>
            <a:pPr eaLnBrk="1" hangingPunct="1">
              <a:spcBef>
                <a:spcPct val="0"/>
              </a:spcBef>
            </a:pPr>
            <a:r>
              <a:rPr lang="en-GB" altLang="en-US" smtClean="0"/>
              <a:t>Other bids submitted commercially in confidence</a:t>
            </a:r>
          </a:p>
          <a:p>
            <a:endParaRPr lang="en-GB"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70D08A8-F0AF-445A-9259-718094BCFBB8}" type="slidenum">
              <a:rPr lang="en-GB" altLang="en-US" smtClean="0"/>
              <a:pPr>
                <a:spcBef>
                  <a:spcPct val="0"/>
                </a:spcBef>
              </a:pPr>
              <a:t>15</a:t>
            </a:fld>
            <a:endParaRPr lang="en-GB" altLang="en-US" smtClean="0"/>
          </a:p>
        </p:txBody>
      </p:sp>
    </p:spTree>
    <p:extLst>
      <p:ext uri="{BB962C8B-B14F-4D97-AF65-F5344CB8AC3E}">
        <p14:creationId xmlns:p14="http://schemas.microsoft.com/office/powerpoint/2010/main" val="1322240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lnSpcReduction="10000"/>
          </a:bodyPr>
          <a:lstStyle/>
          <a:p>
            <a:pPr>
              <a:defRPr/>
            </a:pPr>
            <a:r>
              <a:rPr lang="en-GB" dirty="0" smtClean="0"/>
              <a:t>If you’re a Scottish SME or third sector organisation interested in working with the public sector, SDP can help. They offer expert training, support and information to help you win work and grow your business. And best of all – it’s completely free</a:t>
            </a:r>
            <a:r>
              <a:rPr lang="en-GB" b="1" dirty="0" smtClean="0"/>
              <a:t>. Link - https://www.sdpscotland.co.uk/Benefits to SMEs based in Scotland that are registered with SDP include:</a:t>
            </a:r>
            <a:endParaRPr lang="en-GB" dirty="0" smtClean="0"/>
          </a:p>
          <a:p>
            <a:pPr>
              <a:defRPr/>
            </a:pPr>
            <a:r>
              <a:rPr lang="en-GB" dirty="0" smtClean="0"/>
              <a:t>Access to any SDP event in any area of Scotland – all free</a:t>
            </a:r>
          </a:p>
          <a:p>
            <a:pPr>
              <a:defRPr/>
            </a:pPr>
            <a:r>
              <a:rPr lang="en-GB" dirty="0" smtClean="0"/>
              <a:t>Free attendance at Meet the Buyer, Meet the Buyer North, as well as local “Meet the Real Buyer” events that provide face-to-face access to Buyers from public and private sector organisations</a:t>
            </a:r>
          </a:p>
          <a:p>
            <a:pPr>
              <a:defRPr/>
            </a:pPr>
            <a:r>
              <a:rPr lang="en-GB" dirty="0" smtClean="0"/>
              <a:t>Full access to information, resources, toolkits and templates on the SDP website that are designed with you in mind</a:t>
            </a:r>
          </a:p>
          <a:p>
            <a:pPr>
              <a:defRPr/>
            </a:pPr>
            <a:r>
              <a:rPr lang="en-GB" dirty="0" smtClean="0"/>
              <a:t>Option to include your company listing on SDP’s Supplier Register, which can be viewed by other Scottish-based SMEs and Buyers</a:t>
            </a:r>
          </a:p>
          <a:p>
            <a:pPr>
              <a:defRPr/>
            </a:pPr>
            <a:r>
              <a:rPr lang="en-GB" dirty="0" smtClean="0"/>
              <a:t>Receive regular e-bulletins</a:t>
            </a:r>
          </a:p>
          <a:p>
            <a:pPr>
              <a:defRPr/>
            </a:pPr>
            <a:r>
              <a:rPr lang="en-GB" dirty="0" smtClean="0"/>
              <a:t>Access to a local business support network</a:t>
            </a:r>
          </a:p>
          <a:p>
            <a:pPr>
              <a:defRPr/>
            </a:pPr>
            <a:r>
              <a:rPr lang="en-GB" dirty="0" smtClean="0"/>
              <a:t>Same course content to suit your learning style – digital via webinar, or traditional classroom-style delivery of training</a:t>
            </a:r>
          </a:p>
          <a:p>
            <a:pPr eaLnBrk="1" hangingPunct="1">
              <a:spcBef>
                <a:spcPct val="0"/>
              </a:spcBef>
              <a:defRPr/>
            </a:pPr>
            <a:endParaRPr lang="en-GB" b="1" dirty="0" smtClean="0"/>
          </a:p>
          <a:p>
            <a:pPr eaLnBrk="1" hangingPunct="1">
              <a:spcBef>
                <a:spcPct val="0"/>
              </a:spcBef>
              <a:defRPr/>
            </a:pPr>
            <a:endParaRPr lang="en-GB" b="1" dirty="0" smtClean="0"/>
          </a:p>
          <a:p>
            <a:pPr eaLnBrk="1" hangingPunct="1">
              <a:spcBef>
                <a:spcPct val="0"/>
              </a:spcBef>
              <a:defRPr/>
            </a:pPr>
            <a:r>
              <a:rPr lang="en-GB" altLang="en-US" dirty="0" smtClean="0"/>
              <a:t>Meet the Buyer events – Make sure the Buyer </a:t>
            </a:r>
            <a:r>
              <a:rPr lang="en-GB" dirty="0" smtClean="0"/>
              <a:t> is aware of your business offerings – networking is the key, so be sure to attend local Meet the Buyer and Meet the Real Buyer events throughout the year- </a:t>
            </a:r>
            <a:r>
              <a:rPr lang="en-GB" altLang="en-US" dirty="0" smtClean="0"/>
              <a:t> 7</a:t>
            </a:r>
            <a:r>
              <a:rPr lang="en-GB" altLang="en-US" baseline="30000" dirty="0" smtClean="0"/>
              <a:t>th</a:t>
            </a:r>
            <a:r>
              <a:rPr lang="en-GB" altLang="en-US" dirty="0" smtClean="0"/>
              <a:t> Sept North sign up </a:t>
            </a:r>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850551B-40F9-45CC-A053-7A73A79DB471}" type="slidenum">
              <a:rPr lang="en-GB" altLang="en-US" smtClean="0"/>
              <a:pPr>
                <a:spcBef>
                  <a:spcPct val="0"/>
                </a:spcBef>
              </a:pPr>
              <a:t>16</a:t>
            </a:fld>
            <a:endParaRPr lang="en-GB" altLang="en-US" smtClean="0"/>
          </a:p>
        </p:txBody>
      </p:sp>
    </p:spTree>
    <p:extLst>
      <p:ext uri="{BB962C8B-B14F-4D97-AF65-F5344CB8AC3E}">
        <p14:creationId xmlns:p14="http://schemas.microsoft.com/office/powerpoint/2010/main" val="128598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defRPr/>
            </a:pPr>
            <a:r>
              <a:rPr lang="en-GB" altLang="en-US" dirty="0" smtClean="0"/>
              <a:t>The public sector in Scotland spends in excess of £11 billion each year purchasing a wide variety of goods and services. In Argyll and Bute our total spend annually is about £150 million annually ( estimated procurement spend next year £145 m ) this is a global figure  on all our goods works and services – ranging from works contracts to care services and transport contracts. </a:t>
            </a:r>
            <a:endParaRPr lang="en-US" altLang="en-US" dirty="0" smtClean="0"/>
          </a:p>
          <a:p>
            <a:pPr marL="171450" indent="-171450">
              <a:buFontTx/>
              <a:buChar char="•"/>
              <a:defRPr/>
            </a:pPr>
            <a:r>
              <a:rPr lang="en-GB" altLang="en-US" dirty="0" smtClean="0"/>
              <a:t>These regulations are based on EU directives , the Scottish Procurement Regulations and ABC Standing Orders. After EU exit the regulations still apply as they are now part of national law </a:t>
            </a:r>
          </a:p>
          <a:p>
            <a:pPr marL="171450" indent="-171450">
              <a:buFontTx/>
              <a:buChar char="•"/>
              <a:defRPr/>
            </a:pPr>
            <a:r>
              <a:rPr lang="en-GB" altLang="en-US" dirty="0" smtClean="0"/>
              <a:t>It is mandatory that we comply with the Regulations when spending Public Sector Money – not only is there a legal requirement to do so but also we must demonstrate value for money , capture savings whilst at all times complying with basic principles of openness , fairness , transparency and equal treatment. </a:t>
            </a:r>
          </a:p>
          <a:p>
            <a:pPr marL="171450" indent="-171450">
              <a:buFontTx/>
              <a:buChar char="•"/>
              <a:defRPr/>
            </a:pPr>
            <a:r>
              <a:rPr lang="en-GB" altLang="en-US" dirty="0" smtClean="0"/>
              <a:t>Those are the constraints that exist for all public bodies - what we want to talk about today is how we help third sector organisations and explaining how we ensure we comply with these Regulations and rules and act in a consistent manner so that it is easier for our local suppliers to do business with the Council. </a:t>
            </a:r>
          </a:p>
          <a:p>
            <a:pPr marL="171450" indent="-171450">
              <a:buFontTx/>
              <a:buChar char="•"/>
              <a:defRPr/>
            </a:pPr>
            <a:r>
              <a:rPr lang="en-GB" altLang="en-US" dirty="0" smtClean="0"/>
              <a:t>We know that the tender process can seem daunting so this webinar is an opportunity to engage with suppliers and provide guidance a chance to meet the team to share info on where to find our contracts, and to break down barriers and make the tender process less daunting with some hints and tips for completion. </a:t>
            </a:r>
          </a:p>
          <a:p>
            <a:pPr eaLnBrk="1" hangingPunct="1">
              <a:spcBef>
                <a:spcPct val="0"/>
              </a:spcBef>
              <a:defRPr/>
            </a:pPr>
            <a:endParaRPr lang="en-GB" altLang="en-US" dirty="0" smtClean="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97B213A-727A-498C-B2CF-09A51D27B026}" type="slidenum">
              <a:rPr lang="en-GB" altLang="en-US" smtClean="0"/>
              <a:pPr>
                <a:spcBef>
                  <a:spcPct val="0"/>
                </a:spcBef>
              </a:pPr>
              <a:t>2</a:t>
            </a:fld>
            <a:endParaRPr lang="en-GB" altLang="en-US" smtClean="0"/>
          </a:p>
        </p:txBody>
      </p:sp>
    </p:spTree>
    <p:extLst>
      <p:ext uri="{BB962C8B-B14F-4D97-AF65-F5344CB8AC3E}">
        <p14:creationId xmlns:p14="http://schemas.microsoft.com/office/powerpoint/2010/main" val="2091464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For advice and guidance on any aspects of procurement , please contact the Procurement, Commercial  and Contract Management Team at the above address. </a:t>
            </a:r>
          </a:p>
          <a:p>
            <a:pPr eaLnBrk="1" hangingPunct="1">
              <a:spcBef>
                <a:spcPct val="0"/>
              </a:spcBef>
            </a:pPr>
            <a:endParaRPr lang="en-GB" altLang="en-US" smtClean="0"/>
          </a:p>
          <a:p>
            <a:pPr eaLnBrk="1" hangingPunct="1">
              <a:spcBef>
                <a:spcPct val="0"/>
              </a:spcBef>
            </a:pPr>
            <a:r>
              <a:rPr lang="en-GB" altLang="en-US" smtClean="0"/>
              <a:t>Category Management Approach – 4 categories – Care and Housing, Construction &amp; Environment and Corporate &amp; Education, Commercial and Contract Management  – specialisms in each area </a:t>
            </a:r>
          </a:p>
          <a:p>
            <a:pPr eaLnBrk="1" hangingPunct="1">
              <a:spcBef>
                <a:spcPct val="0"/>
              </a:spcBef>
            </a:pPr>
            <a:r>
              <a:rPr lang="en-GB" altLang="en-US" smtClean="0"/>
              <a:t>Recommend SDP </a:t>
            </a:r>
          </a:p>
          <a:p>
            <a:pPr eaLnBrk="1" hangingPunct="1">
              <a:spcBef>
                <a:spcPct val="0"/>
              </a:spcBef>
            </a:pPr>
            <a:endParaRPr lang="en-GB" altLang="en-US" smtClean="0"/>
          </a:p>
          <a:p>
            <a:pPr eaLnBrk="1" hangingPunct="1">
              <a:spcBef>
                <a:spcPct val="0"/>
              </a:spcBef>
            </a:pPr>
            <a:endParaRPr lang="en-GB" altLang="en-US"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A72B11A-C21F-4A90-9D34-DD3525ACF648}" type="slidenum">
              <a:rPr lang="en-GB" altLang="en-US" smtClean="0"/>
              <a:pPr>
                <a:spcBef>
                  <a:spcPct val="0"/>
                </a:spcBef>
              </a:pPr>
              <a:t>3</a:t>
            </a:fld>
            <a:endParaRPr lang="en-GB" altLang="en-US" smtClean="0"/>
          </a:p>
        </p:txBody>
      </p:sp>
    </p:spTree>
    <p:extLst>
      <p:ext uri="{BB962C8B-B14F-4D97-AF65-F5344CB8AC3E}">
        <p14:creationId xmlns:p14="http://schemas.microsoft.com/office/powerpoint/2010/main" val="761715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defRPr/>
            </a:pPr>
            <a:r>
              <a:rPr lang="en-GB" altLang="en-US" dirty="0" smtClean="0"/>
              <a:t>You can find out more about our work in the current Procurement Strategy and most recent Annual Procurement Report (APR); </a:t>
            </a:r>
          </a:p>
          <a:p>
            <a:pPr>
              <a:defRPr/>
            </a:pPr>
            <a:r>
              <a:rPr lang="en-GB" altLang="en-US" dirty="0" smtClean="0"/>
              <a:t>Check out upcoming contract opportunities in our Contract Plan 2021/22. </a:t>
            </a:r>
          </a:p>
          <a:p>
            <a:pPr>
              <a:defRPr/>
            </a:pPr>
            <a:endParaRPr lang="en-GB" altLang="en-US" dirty="0" smtClean="0"/>
          </a:p>
          <a:p>
            <a:pPr>
              <a:defRPr/>
            </a:pPr>
            <a:r>
              <a:rPr lang="en-GB" altLang="en-US" dirty="0" smtClean="0"/>
              <a:t>Strategy sets our how we will procure and will be supported by Commissioning strategies </a:t>
            </a:r>
          </a:p>
          <a:p>
            <a:pPr>
              <a:defRPr/>
            </a:pPr>
            <a:r>
              <a:rPr lang="en-GB" altLang="en-US" dirty="0" smtClean="0"/>
              <a:t>Also sets out our commitment to sustainable procurement and how we deliver </a:t>
            </a:r>
            <a:r>
              <a:rPr lang="en-GB" altLang="en-US" b="1" dirty="0" smtClean="0"/>
              <a:t>wider social and economic and environmental benefits </a:t>
            </a:r>
            <a:r>
              <a:rPr lang="en-GB" altLang="en-US" dirty="0" smtClean="0"/>
              <a:t>For example </a:t>
            </a:r>
          </a:p>
          <a:p>
            <a:pPr marL="171450" indent="-171450">
              <a:buFontTx/>
              <a:buChar char="-"/>
              <a:defRPr/>
            </a:pPr>
            <a:r>
              <a:rPr lang="en-GB" altLang="en-US" dirty="0" err="1" smtClean="0"/>
              <a:t>Lotting</a:t>
            </a:r>
            <a:r>
              <a:rPr lang="en-GB" altLang="en-US" dirty="0" smtClean="0"/>
              <a:t> structures to keep business local , supporting our SMES./Includes community benefits such as jobs, work experience training apprenticeships , community sponsorship and community involvement</a:t>
            </a:r>
          </a:p>
          <a:p>
            <a:pPr marL="171450" indent="-171450">
              <a:buFontTx/>
              <a:buChar char="-"/>
              <a:defRPr/>
            </a:pPr>
            <a:r>
              <a:rPr lang="en-GB" altLang="en-US" dirty="0" smtClean="0"/>
              <a:t>New* in 2021 – Council’s wish list a platform for community groups to identify their requirements , which </a:t>
            </a:r>
            <a:r>
              <a:rPr lang="en-GB" dirty="0" smtClean="0"/>
              <a:t> could encompass a wide range of areas – anything from additional man hours to help make a raised bed and fill with flowers, to supporting in the fundraising towards a minibus or community asset and anything in between is made </a:t>
            </a:r>
            <a:r>
              <a:rPr lang="en-GB" altLang="en-US" dirty="0" smtClean="0"/>
              <a:t>available to our contractors with the capacity to deliver the benefit  –  </a:t>
            </a:r>
            <a:r>
              <a:rPr lang="en-GB" u="sng" dirty="0" smtClean="0">
                <a:hlinkClick r:id="rId3"/>
              </a:rPr>
              <a:t>https://www.argyll-bute.gov.uk/forms/community-benefits</a:t>
            </a:r>
            <a:endParaRPr lang="en-GB" dirty="0" smtClean="0"/>
          </a:p>
          <a:p>
            <a:pPr marL="171450" indent="-171450">
              <a:buFontTx/>
              <a:buChar char="-"/>
              <a:defRPr/>
            </a:pPr>
            <a:endParaRPr lang="en-GB" altLang="en-US" dirty="0" smtClean="0"/>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0583189-6317-4C80-A628-3F806B59D32A}" type="slidenum">
              <a:rPr lang="en-GB" altLang="en-US" smtClean="0"/>
              <a:pPr>
                <a:spcBef>
                  <a:spcPct val="0"/>
                </a:spcBef>
              </a:pPr>
              <a:t>4</a:t>
            </a:fld>
            <a:endParaRPr lang="en-GB" altLang="en-US" smtClean="0"/>
          </a:p>
        </p:txBody>
      </p:sp>
    </p:spTree>
    <p:extLst>
      <p:ext uri="{BB962C8B-B14F-4D97-AF65-F5344CB8AC3E}">
        <p14:creationId xmlns:p14="http://schemas.microsoft.com/office/powerpoint/2010/main" val="35371152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Part 1 – SPD Backward looking – competency of the contractor – looking at previous experience – technical and professional ability- scored question, we’ll ask for examples. Give us the number asked for within the specified timeframe – proof read /sense check </a:t>
            </a:r>
          </a:p>
          <a:p>
            <a:pPr eaLnBrk="1" hangingPunct="1">
              <a:spcBef>
                <a:spcPct val="0"/>
              </a:spcBef>
            </a:pPr>
            <a:r>
              <a:rPr lang="en-US" altLang="en-US" smtClean="0"/>
              <a:t>Part 2 – forward looking – how you will deliver the project – method statements </a:t>
            </a:r>
          </a:p>
          <a:p>
            <a:pPr eaLnBrk="1" hangingPunct="1">
              <a:spcBef>
                <a:spcPct val="0"/>
              </a:spcBef>
            </a:pPr>
            <a:r>
              <a:rPr lang="en-US" altLang="en-US" smtClean="0"/>
              <a:t>Part 3 – price </a:t>
            </a:r>
          </a:p>
          <a:p>
            <a:pPr eaLnBrk="1" hangingPunct="1">
              <a:spcBef>
                <a:spcPct val="0"/>
              </a:spcBef>
            </a:pPr>
            <a:endParaRPr lang="en-GB"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8EF09B-2A7C-421C-9E8D-FE233F04C3F8}" type="slidenum">
              <a:rPr lang="en-GB" altLang="en-US" smtClean="0"/>
              <a:pPr>
                <a:spcBef>
                  <a:spcPct val="0"/>
                </a:spcBef>
              </a:pPr>
              <a:t>5</a:t>
            </a:fld>
            <a:endParaRPr lang="en-GB" altLang="en-US" smtClean="0"/>
          </a:p>
        </p:txBody>
      </p:sp>
    </p:spTree>
    <p:extLst>
      <p:ext uri="{BB962C8B-B14F-4D97-AF65-F5344CB8AC3E}">
        <p14:creationId xmlns:p14="http://schemas.microsoft.com/office/powerpoint/2010/main" val="127048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mtClean="0"/>
              <a:t>Note goods and supplies different thresholds. </a:t>
            </a:r>
          </a:p>
          <a:p>
            <a:r>
              <a:rPr lang="en-GB" altLang="en-US" smtClean="0"/>
              <a:t>Thresholds – procurement principles apply at all levels: open, fair, transparent, no obstacles to competition, engage with the Market, planning, contract plans, to ensure we engage with local suppliers SMEs and third sector and contracts which are below the threshold prescribed by the regulations are subject to a </a:t>
            </a:r>
            <a:r>
              <a:rPr lang="en-GB" altLang="en-US" smtClean="0">
                <a:solidFill>
                  <a:srgbClr val="FF0000"/>
                </a:solidFill>
              </a:rPr>
              <a:t>competitive process so </a:t>
            </a:r>
            <a:r>
              <a:rPr lang="en-GB" altLang="en-US" smtClean="0"/>
              <a:t>that all eligible suppliers have a chance of winning the contract. The competitive process is there – make sure we know who you are by following the hints and tips we have covered – registering on PCS etc. see later slides for hints and tips</a:t>
            </a:r>
          </a:p>
          <a:p>
            <a:pPr eaLnBrk="1" hangingPunct="1">
              <a:spcBef>
                <a:spcPct val="0"/>
              </a:spcBef>
            </a:pPr>
            <a:endParaRPr lang="en-GB" altLang="en-US" smtClean="0"/>
          </a:p>
          <a:p>
            <a:pPr eaLnBrk="1" hangingPunct="1">
              <a:spcBef>
                <a:spcPct val="0"/>
              </a:spcBef>
            </a:pPr>
            <a:endParaRPr lang="en-GB"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730FA2-4E29-463A-B949-B47208C702B2}" type="slidenum">
              <a:rPr lang="en-GB" altLang="en-US" smtClean="0"/>
              <a:pPr>
                <a:spcBef>
                  <a:spcPct val="0"/>
                </a:spcBef>
              </a:pPr>
              <a:t>6</a:t>
            </a:fld>
            <a:endParaRPr lang="en-GB" altLang="en-US" smtClean="0"/>
          </a:p>
        </p:txBody>
      </p:sp>
    </p:spTree>
    <p:extLst>
      <p:ext uri="{BB962C8B-B14F-4D97-AF65-F5344CB8AC3E}">
        <p14:creationId xmlns:p14="http://schemas.microsoft.com/office/powerpoint/2010/main" val="3037566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smtClean="0"/>
              <a:t>Note higher threshold for works</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8A73D39-404C-49C1-AE83-ABC2E4455C31}" type="slidenum">
              <a:rPr lang="en-GB" altLang="en-US" smtClean="0"/>
              <a:pPr>
                <a:spcBef>
                  <a:spcPct val="0"/>
                </a:spcBef>
              </a:pPr>
              <a:t>7</a:t>
            </a:fld>
            <a:endParaRPr lang="en-GB" altLang="en-US" smtClean="0"/>
          </a:p>
        </p:txBody>
      </p:sp>
    </p:spTree>
    <p:extLst>
      <p:ext uri="{BB962C8B-B14F-4D97-AF65-F5344CB8AC3E}">
        <p14:creationId xmlns:p14="http://schemas.microsoft.com/office/powerpoint/2010/main" val="3844917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smtClean="0"/>
              <a:t>Services to the Person </a:t>
            </a:r>
          </a:p>
          <a:p>
            <a:r>
              <a:rPr lang="en-GB" altLang="en-US" smtClean="0"/>
              <a:t>Usually referred as Light touch regime (LTR)  There is no set procedure laid down for the conduct of LTR procurement processes other than the requirements above and Organisations are largely free to use the tools, techniques and procedures of their choice when following the LTR.  Importantly, a procedure must be developed by procurement officers, set out in the contract notice and subsequently followed. The approach must be determined on a case by case basis and in each instance be proportionate and appropriate to the scale and type of procurement process being conducted.</a:t>
            </a:r>
          </a:p>
          <a:p>
            <a:r>
              <a:rPr lang="en-GB" altLang="en-US" smtClean="0"/>
              <a:t> </a:t>
            </a:r>
          </a:p>
          <a:p>
            <a:r>
              <a:rPr lang="en-GB" altLang="en-US" smtClean="0"/>
              <a:t>The procedure should cover the essentials required including information such as timescales, evaluation methodology and any scope for change / change management procedures and in accordance with the principles of transparency and equal treatment.</a:t>
            </a:r>
          </a:p>
          <a:p>
            <a:r>
              <a:rPr lang="en-GB" altLang="en-US" smtClean="0"/>
              <a:t>  </a:t>
            </a:r>
          </a:p>
          <a:p>
            <a:r>
              <a:rPr lang="en-GB" altLang="en-US" smtClean="0"/>
              <a:t>Necessary for all procedures to include fundamental considerations such as fair work matters, community benefits and sustainable procurement. </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F9C46E-0135-42CB-B8E9-BAEAC388F221}" type="slidenum">
              <a:rPr lang="en-GB" altLang="en-US" smtClean="0"/>
              <a:pPr>
                <a:spcBef>
                  <a:spcPct val="0"/>
                </a:spcBef>
              </a:pPr>
              <a:t>8</a:t>
            </a:fld>
            <a:endParaRPr lang="en-GB" altLang="en-US" smtClean="0"/>
          </a:p>
        </p:txBody>
      </p:sp>
    </p:spTree>
    <p:extLst>
      <p:ext uri="{BB962C8B-B14F-4D97-AF65-F5344CB8AC3E}">
        <p14:creationId xmlns:p14="http://schemas.microsoft.com/office/powerpoint/2010/main" val="670153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20000"/>
          </a:bodyPr>
          <a:lstStyle/>
          <a:p>
            <a:pPr>
              <a:defRPr/>
            </a:pPr>
            <a:r>
              <a:rPr lang="en-GB" altLang="en-US" b="1" u="sng" dirty="0" smtClean="0">
                <a:cs typeface="Calibri" panose="020F0502020204030204" pitchFamily="34" charset="0"/>
              </a:rPr>
              <a:t>Second Part – Hints and tips – preparing to tender </a:t>
            </a:r>
          </a:p>
          <a:p>
            <a:pPr>
              <a:defRPr/>
            </a:pPr>
            <a:r>
              <a:rPr lang="en-GB" altLang="en-US" b="1" u="sng" dirty="0" smtClean="0">
                <a:cs typeface="Calibri" panose="020F0502020204030204" pitchFamily="34" charset="0"/>
              </a:rPr>
              <a:t>1. Finding opportunities</a:t>
            </a:r>
            <a:endParaRPr lang="en-GB" altLang="en-US" b="1" u="sng" dirty="0" smtClean="0"/>
          </a:p>
          <a:p>
            <a:pPr>
              <a:defRPr/>
            </a:pPr>
            <a:endParaRPr lang="en-GB" altLang="en-US" b="1" u="sng" dirty="0" smtClean="0"/>
          </a:p>
          <a:p>
            <a:pPr>
              <a:defRPr/>
            </a:pPr>
            <a:r>
              <a:rPr lang="en-GB" altLang="en-US" u="sng" dirty="0" smtClean="0"/>
              <a:t>Public Contracts Scotland</a:t>
            </a:r>
            <a:r>
              <a:rPr lang="en-GB" altLang="en-US" dirty="0" smtClean="0"/>
              <a:t> (PCS) currently has a list of 1286 buyers shown on its website and users can search for buyers by location and industry sector. Not all of these are public sector organisations but all public sector buyers must use PCS to advertise contracts valued at £50k or over.</a:t>
            </a:r>
          </a:p>
          <a:p>
            <a:pPr>
              <a:defRPr/>
            </a:pPr>
            <a:r>
              <a:rPr lang="en-GB" altLang="en-US" dirty="0" smtClean="0">
                <a:cs typeface="Calibri" panose="020F0502020204030204" pitchFamily="34" charset="0"/>
              </a:rPr>
              <a:t>By carrying out these </a:t>
            </a:r>
            <a:r>
              <a:rPr lang="en-GB" altLang="en-US" b="1" dirty="0" smtClean="0">
                <a:cs typeface="Calibri" panose="020F0502020204030204" pitchFamily="34" charset="0"/>
              </a:rPr>
              <a:t>key actions </a:t>
            </a:r>
            <a:r>
              <a:rPr lang="en-GB" altLang="en-US" dirty="0" smtClean="0">
                <a:cs typeface="Calibri" panose="020F0502020204030204" pitchFamily="34" charset="0"/>
              </a:rPr>
              <a:t>you will be in a better place to do business with any Council across Scotland. </a:t>
            </a:r>
            <a:r>
              <a:rPr lang="en-GB" dirty="0" smtClean="0"/>
              <a:t>All current tenders for goods, services and works are advertised on the Public Contracts Scotland website – </a:t>
            </a:r>
            <a:r>
              <a:rPr lang="en-GB" dirty="0" smtClean="0">
                <a:hlinkClick r:id="rId3" tooltip="Public Contract Scotland website"/>
              </a:rPr>
              <a:t>www.publiccontractsscotland.gov.uk</a:t>
            </a:r>
            <a:r>
              <a:rPr lang="en-GB" dirty="0" smtClean="0"/>
              <a:t>. Suppliers are encouraged to register on the website, which takes no more than 10 minutes, to allow them to be notified of any upcoming tender opportunities. Set it up emails alerts about opportunities that relate to their area of business, make  sure to tick all of the boxes that apply to your business .  If your profile isn’t public it will mean we can’t </a:t>
            </a:r>
            <a:r>
              <a:rPr lang="en-GB" smtClean="0"/>
              <a:t>find you in </a:t>
            </a:r>
            <a:r>
              <a:rPr lang="en-GB" dirty="0" smtClean="0"/>
              <a:t>a basic search (i.e. when researching for QQ distribution lists), but they will show up when actually adding the distribution list to a QQ (but we’d need to have previously known about them to know to add them!).</a:t>
            </a:r>
          </a:p>
          <a:p>
            <a:pPr>
              <a:defRPr/>
            </a:pPr>
            <a:endParaRPr lang="en-GB" dirty="0" smtClean="0"/>
          </a:p>
          <a:p>
            <a:pPr>
              <a:defRPr/>
            </a:pPr>
            <a:r>
              <a:rPr lang="en-GB" dirty="0" smtClean="0"/>
              <a:t>There you will be able to see details of current and forthcoming contracts plus information on contract awards and past tenders. </a:t>
            </a:r>
            <a:endParaRPr lang="en-GB" altLang="en-US" dirty="0" smtClean="0">
              <a:cs typeface="Calibri" panose="020F0502020204030204" pitchFamily="34" charset="0"/>
            </a:endParaRPr>
          </a:p>
          <a:p>
            <a:pPr>
              <a:defRPr/>
            </a:pPr>
            <a:endParaRPr lang="en-GB" altLang="en-US" dirty="0" smtClean="0">
              <a:cs typeface="Calibri" panose="020F0502020204030204" pitchFamily="34" charset="0"/>
            </a:endParaRPr>
          </a:p>
          <a:p>
            <a:pPr>
              <a:defRPr/>
            </a:pPr>
            <a:endParaRPr lang="en-GB" altLang="en-US" dirty="0" smtClean="0">
              <a:cs typeface="Calibri" panose="020F0502020204030204" pitchFamily="34" charset="0"/>
            </a:endParaRPr>
          </a:p>
          <a:p>
            <a:pPr>
              <a:defRPr/>
            </a:pPr>
            <a:r>
              <a:rPr lang="en-GB" altLang="en-US" dirty="0" smtClean="0">
                <a:cs typeface="Calibri" panose="020F0502020204030204" pitchFamily="34" charset="0"/>
              </a:rPr>
              <a:t>Make sure you watch for Contract Awards Notice –a notice for when contracts are awarded - part of the procurement process so that you are aware of larger contracts for any subcontracting opportunities. Think about collaborating with other businesses for bigger contracts.</a:t>
            </a:r>
            <a:endParaRPr lang="en-US" altLang="en-US" dirty="0" smtClean="0">
              <a:cs typeface="Calibri" panose="020F0502020204030204" pitchFamily="34" charset="0"/>
            </a:endParaRPr>
          </a:p>
          <a:p>
            <a:pPr>
              <a:defRPr/>
            </a:pPr>
            <a:endParaRPr lang="en-US" altLang="en-US" dirty="0" smtClean="0">
              <a:cs typeface="Calibri" panose="020F0502020204030204" pitchFamily="34" charset="0"/>
            </a:endParaRPr>
          </a:p>
          <a:p>
            <a:pPr eaLnBrk="1" hangingPunct="1">
              <a:spcBef>
                <a:spcPct val="0"/>
              </a:spcBef>
              <a:defRPr/>
            </a:pPr>
            <a:endParaRPr lang="en-GB" altLang="en-US" dirty="0" smtClean="0"/>
          </a:p>
          <a:p>
            <a:pPr eaLnBrk="1" hangingPunct="1">
              <a:spcBef>
                <a:spcPct val="0"/>
              </a:spcBef>
              <a:defRPr/>
            </a:pPr>
            <a:endParaRPr lang="en-GB" altLang="en-US" dirty="0"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41F32C-05F9-4B2F-B2C9-C7EC1D1ECC54}" type="slidenum">
              <a:rPr lang="en-GB" altLang="en-US" smtClean="0"/>
              <a:pPr>
                <a:spcBef>
                  <a:spcPct val="0"/>
                </a:spcBef>
              </a:pPr>
              <a:t>9</a:t>
            </a:fld>
            <a:endParaRPr lang="en-GB" altLang="en-US" smtClean="0"/>
          </a:p>
        </p:txBody>
      </p:sp>
    </p:spTree>
    <p:extLst>
      <p:ext uri="{BB962C8B-B14F-4D97-AF65-F5344CB8AC3E}">
        <p14:creationId xmlns:p14="http://schemas.microsoft.com/office/powerpoint/2010/main" val="7475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8253779-BC10-48C0-BD0E-F4421ECEEFFD}" type="datetimeFigureOut">
              <a:rPr lang="en-US"/>
              <a:pPr>
                <a:defRPr/>
              </a:pPr>
              <a:t>10/18/2021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352EB0-16BA-4928-BBE3-6C67F4BE6155}" type="slidenum">
              <a:rPr lang="en-US" altLang="en-US"/>
              <a:pPr>
                <a:defRPr/>
              </a:pPr>
              <a:t>‹#›</a:t>
            </a:fld>
            <a:endParaRPr lang="en-US" altLang="en-US" dirty="0"/>
          </a:p>
        </p:txBody>
      </p:sp>
    </p:spTree>
    <p:extLst>
      <p:ext uri="{BB962C8B-B14F-4D97-AF65-F5344CB8AC3E}">
        <p14:creationId xmlns:p14="http://schemas.microsoft.com/office/powerpoint/2010/main" val="1508091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936C7DF-BB59-4B5A-9784-A3D3D4613F89}" type="datetimeFigureOut">
              <a:rPr lang="en-US"/>
              <a:pPr>
                <a:defRPr/>
              </a:pPr>
              <a:t>10/18/2021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6D56EAE-32C0-44EF-A272-33EFFF4643A4}" type="slidenum">
              <a:rPr lang="en-US" altLang="en-US"/>
              <a:pPr>
                <a:defRPr/>
              </a:pPr>
              <a:t>‹#›</a:t>
            </a:fld>
            <a:endParaRPr lang="en-US" altLang="en-US" dirty="0"/>
          </a:p>
        </p:txBody>
      </p:sp>
    </p:spTree>
    <p:extLst>
      <p:ext uri="{BB962C8B-B14F-4D97-AF65-F5344CB8AC3E}">
        <p14:creationId xmlns:p14="http://schemas.microsoft.com/office/powerpoint/2010/main" val="4075780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B0DD39-59A1-4DC6-8EC4-C2E57501C463}" type="datetimeFigureOut">
              <a:rPr lang="en-US"/>
              <a:pPr>
                <a:defRPr/>
              </a:pPr>
              <a:t>10/18/2021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762C06-A39A-4F7A-AD7A-398F1F4F2931}" type="slidenum">
              <a:rPr lang="en-US" altLang="en-US"/>
              <a:pPr>
                <a:defRPr/>
              </a:pPr>
              <a:t>‹#›</a:t>
            </a:fld>
            <a:endParaRPr lang="en-US" altLang="en-US" dirty="0"/>
          </a:p>
        </p:txBody>
      </p:sp>
    </p:spTree>
    <p:extLst>
      <p:ext uri="{BB962C8B-B14F-4D97-AF65-F5344CB8AC3E}">
        <p14:creationId xmlns:p14="http://schemas.microsoft.com/office/powerpoint/2010/main" val="1220566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B2D6E9-8A37-4E6A-9888-9ECB84CE1366}" type="datetimeFigureOut">
              <a:rPr lang="en-US"/>
              <a:pPr>
                <a:defRPr/>
              </a:pPr>
              <a:t>10/18/2021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507E29-CE5D-41CA-B002-E865AE053275}" type="slidenum">
              <a:rPr lang="en-US" altLang="en-US"/>
              <a:pPr>
                <a:defRPr/>
              </a:pPr>
              <a:t>‹#›</a:t>
            </a:fld>
            <a:endParaRPr lang="en-US" altLang="en-US" dirty="0"/>
          </a:p>
        </p:txBody>
      </p:sp>
    </p:spTree>
    <p:extLst>
      <p:ext uri="{BB962C8B-B14F-4D97-AF65-F5344CB8AC3E}">
        <p14:creationId xmlns:p14="http://schemas.microsoft.com/office/powerpoint/2010/main" val="290869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85458F2-C078-4D16-99DD-5B1205847090}" type="datetimeFigureOut">
              <a:rPr lang="en-US"/>
              <a:pPr>
                <a:defRPr/>
              </a:pPr>
              <a:t>10/18/2021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A29514-F0D9-49E6-81F0-4CECEA44673A}" type="slidenum">
              <a:rPr lang="en-US" altLang="en-US"/>
              <a:pPr>
                <a:defRPr/>
              </a:pPr>
              <a:t>‹#›</a:t>
            </a:fld>
            <a:endParaRPr lang="en-US" altLang="en-US" dirty="0"/>
          </a:p>
        </p:txBody>
      </p:sp>
    </p:spTree>
    <p:extLst>
      <p:ext uri="{BB962C8B-B14F-4D97-AF65-F5344CB8AC3E}">
        <p14:creationId xmlns:p14="http://schemas.microsoft.com/office/powerpoint/2010/main" val="1745058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33DE06B-A1AE-44F7-9881-BF18CED1323F}" type="datetimeFigureOut">
              <a:rPr lang="en-US"/>
              <a:pPr>
                <a:defRPr/>
              </a:pPr>
              <a:t>10/18/2021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C681DD-BE04-4643-A3A1-B02A19A931BD}" type="slidenum">
              <a:rPr lang="en-US" altLang="en-US"/>
              <a:pPr>
                <a:defRPr/>
              </a:pPr>
              <a:t>‹#›</a:t>
            </a:fld>
            <a:endParaRPr lang="en-US" altLang="en-US" dirty="0"/>
          </a:p>
        </p:txBody>
      </p:sp>
    </p:spTree>
    <p:extLst>
      <p:ext uri="{BB962C8B-B14F-4D97-AF65-F5344CB8AC3E}">
        <p14:creationId xmlns:p14="http://schemas.microsoft.com/office/powerpoint/2010/main" val="346170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AD02A9D-D562-497F-B1ED-98CBDD934A8D}" type="datetimeFigureOut">
              <a:rPr lang="en-US"/>
              <a:pPr>
                <a:defRPr/>
              </a:pPr>
              <a:t>10/18/2021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1D2D809-2D54-4361-A95A-E1FADF76EEB3}" type="slidenum">
              <a:rPr lang="en-US" altLang="en-US"/>
              <a:pPr>
                <a:defRPr/>
              </a:pPr>
              <a:t>‹#›</a:t>
            </a:fld>
            <a:endParaRPr lang="en-US" altLang="en-US" dirty="0"/>
          </a:p>
        </p:txBody>
      </p:sp>
    </p:spTree>
    <p:extLst>
      <p:ext uri="{BB962C8B-B14F-4D97-AF65-F5344CB8AC3E}">
        <p14:creationId xmlns:p14="http://schemas.microsoft.com/office/powerpoint/2010/main" val="453020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82EC3D0-0661-4FD1-A24E-1A2C14F0232D}" type="datetimeFigureOut">
              <a:rPr lang="en-US"/>
              <a:pPr>
                <a:defRPr/>
              </a:pPr>
              <a:t>10/18/2021</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E3E5A9-6DC6-4D0B-B2F2-520E058CACC9}" type="slidenum">
              <a:rPr lang="en-US" altLang="en-US"/>
              <a:pPr>
                <a:defRPr/>
              </a:pPr>
              <a:t>‹#›</a:t>
            </a:fld>
            <a:endParaRPr lang="en-US" altLang="en-US" dirty="0"/>
          </a:p>
        </p:txBody>
      </p:sp>
    </p:spTree>
    <p:extLst>
      <p:ext uri="{BB962C8B-B14F-4D97-AF65-F5344CB8AC3E}">
        <p14:creationId xmlns:p14="http://schemas.microsoft.com/office/powerpoint/2010/main" val="2816423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EEDA77-D1CC-42E1-9EEE-2139109AD235}" type="datetimeFigureOut">
              <a:rPr lang="en-US"/>
              <a:pPr>
                <a:defRPr/>
              </a:pPr>
              <a:t>10/18/2021</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6E3D69E-BF68-49DF-9AD4-2DF8189EC285}" type="slidenum">
              <a:rPr lang="en-US" altLang="en-US"/>
              <a:pPr>
                <a:defRPr/>
              </a:pPr>
              <a:t>‹#›</a:t>
            </a:fld>
            <a:endParaRPr lang="en-US" altLang="en-US" dirty="0"/>
          </a:p>
        </p:txBody>
      </p:sp>
    </p:spTree>
    <p:extLst>
      <p:ext uri="{BB962C8B-B14F-4D97-AF65-F5344CB8AC3E}">
        <p14:creationId xmlns:p14="http://schemas.microsoft.com/office/powerpoint/2010/main" val="1115269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1057DAD-DA7B-48B6-888A-9B0A96A697BE}" type="datetimeFigureOut">
              <a:rPr lang="en-US"/>
              <a:pPr>
                <a:defRPr/>
              </a:pPr>
              <a:t>10/18/2021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36358D-95FA-494E-9981-9638B20AF3A0}" type="slidenum">
              <a:rPr lang="en-US" altLang="en-US"/>
              <a:pPr>
                <a:defRPr/>
              </a:pPr>
              <a:t>‹#›</a:t>
            </a:fld>
            <a:endParaRPr lang="en-US" altLang="en-US" dirty="0"/>
          </a:p>
        </p:txBody>
      </p:sp>
    </p:spTree>
    <p:extLst>
      <p:ext uri="{BB962C8B-B14F-4D97-AF65-F5344CB8AC3E}">
        <p14:creationId xmlns:p14="http://schemas.microsoft.com/office/powerpoint/2010/main" val="3726275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26ED03C-328B-4C98-B006-422620820856}" type="datetimeFigureOut">
              <a:rPr lang="en-US"/>
              <a:pPr>
                <a:defRPr/>
              </a:pPr>
              <a:t>10/18/2021</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1D007B-FF8F-43E3-A7E7-A712BA327E97}" type="slidenum">
              <a:rPr lang="en-US" altLang="en-US"/>
              <a:pPr>
                <a:defRPr/>
              </a:pPr>
              <a:t>‹#›</a:t>
            </a:fld>
            <a:endParaRPr lang="en-US" altLang="en-US" dirty="0"/>
          </a:p>
        </p:txBody>
      </p:sp>
    </p:spTree>
    <p:extLst>
      <p:ext uri="{BB962C8B-B14F-4D97-AF65-F5344CB8AC3E}">
        <p14:creationId xmlns:p14="http://schemas.microsoft.com/office/powerpoint/2010/main" val="22191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US"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US"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F082D36A-1C65-48A6-A5ED-5016FB4BA830}" type="datetimeFigureOut">
              <a:rPr lang="en-US"/>
              <a:pPr>
                <a:defRPr/>
              </a:pPr>
              <a:t>10/18/2021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D84D2C5-3C2C-4FD4-9A0D-703A192E6804}"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defRPr>
      </a:lvl5pPr>
      <a:lvl6pPr marL="457200" algn="ctr" defTabSz="457200" rtl="0" fontAlgn="base">
        <a:spcBef>
          <a:spcPct val="0"/>
        </a:spcBef>
        <a:spcAft>
          <a:spcPct val="0"/>
        </a:spcAft>
        <a:defRPr sz="4400">
          <a:solidFill>
            <a:schemeClr val="tx1"/>
          </a:solidFill>
          <a:latin typeface="Calibri" pitchFamily="34" charset="0"/>
          <a:ea typeface="MS PGothic" pitchFamily="34" charset="-128"/>
        </a:defRPr>
      </a:lvl6pPr>
      <a:lvl7pPr marL="914400" algn="ctr" defTabSz="457200" rtl="0" fontAlgn="base">
        <a:spcBef>
          <a:spcPct val="0"/>
        </a:spcBef>
        <a:spcAft>
          <a:spcPct val="0"/>
        </a:spcAft>
        <a:defRPr sz="4400">
          <a:solidFill>
            <a:schemeClr val="tx1"/>
          </a:solidFill>
          <a:latin typeface="Calibri" pitchFamily="34" charset="0"/>
          <a:ea typeface="MS PGothic" pitchFamily="34" charset="-128"/>
        </a:defRPr>
      </a:lvl7pPr>
      <a:lvl8pPr marL="1371600" algn="ctr" defTabSz="457200" rtl="0" fontAlgn="base">
        <a:spcBef>
          <a:spcPct val="0"/>
        </a:spcBef>
        <a:spcAft>
          <a:spcPct val="0"/>
        </a:spcAft>
        <a:defRPr sz="4400">
          <a:solidFill>
            <a:schemeClr val="tx1"/>
          </a:solidFill>
          <a:latin typeface="Calibri" pitchFamily="34" charset="0"/>
          <a:ea typeface="MS PGothic" pitchFamily="34" charset="-128"/>
        </a:defRPr>
      </a:lvl8pPr>
      <a:lvl9pPr marL="1828800" algn="ctr" defTabSz="457200"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itchFamily="34" charset="-128"/>
          <a:cs typeface="+mn-cs"/>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hyperlink" Target="http://www.argyll-bute.gov.uk/business-and-trade/selling-counci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hyperlink" Target="mailto:procurement@argyll-bute.gov.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http://www.argyll-bute.gov.uk/business-and-trade/selling-counci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hyperlink" Target="http://www.publiccontractsscotland.gov.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AutoShape 7" descr="Footer banner" title="Foot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1"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3" name="TextBox 2"/>
          <p:cNvSpPr txBox="1"/>
          <p:nvPr/>
        </p:nvSpPr>
        <p:spPr>
          <a:xfrm>
            <a:off x="1584325" y="3054350"/>
            <a:ext cx="5988050" cy="2892425"/>
          </a:xfrm>
          <a:prstGeom prst="rect">
            <a:avLst/>
          </a:prstGeom>
          <a:noFill/>
        </p:spPr>
        <p:txBody>
          <a:bodyPr>
            <a:spAutoFit/>
          </a:bodyPr>
          <a:lstStyle/>
          <a:p>
            <a:pPr marL="457200" indent="-457200" eaLnBrk="1" hangingPunct="1">
              <a:buFont typeface="Arial" panose="020B0604020202020204" pitchFamily="34" charset="0"/>
              <a:buChar char="•"/>
              <a:defRPr/>
            </a:pPr>
            <a:r>
              <a:rPr lang="en-GB" sz="2600" b="1" dirty="0"/>
              <a:t>Anne MacColl-Smith </a:t>
            </a:r>
            <a:r>
              <a:rPr lang="en-GB" sz="2600" dirty="0"/>
              <a:t>– Procurement, Commercial and Contract Management Team Manager</a:t>
            </a:r>
          </a:p>
          <a:p>
            <a:pPr eaLnBrk="1" hangingPunct="1">
              <a:defRPr/>
            </a:pPr>
            <a:endParaRPr lang="en-GB" sz="2600" dirty="0"/>
          </a:p>
          <a:p>
            <a:pPr marL="457200" indent="-457200" eaLnBrk="1" hangingPunct="1">
              <a:buFont typeface="Arial" panose="020B0604020202020204" pitchFamily="34" charset="0"/>
              <a:buChar char="•"/>
              <a:defRPr/>
            </a:pPr>
            <a:r>
              <a:rPr lang="en-GB" sz="2600" b="1" dirty="0"/>
              <a:t>Moira Logan </a:t>
            </a:r>
            <a:r>
              <a:rPr lang="en-GB" sz="2600" dirty="0"/>
              <a:t>– Senior Solicitor Procurement, Commercial and Contract Management Team </a:t>
            </a:r>
            <a:endParaRPr lang="en-GB" dirty="0"/>
          </a:p>
        </p:txBody>
      </p:sp>
      <p:sp>
        <p:nvSpPr>
          <p:cNvPr id="2" name="Title 1" title="Talking Tenders and How to Win Business with Argyll and Bute Council"/>
          <p:cNvSpPr>
            <a:spLocks noGrp="1"/>
          </p:cNvSpPr>
          <p:nvPr>
            <p:ph type="ctrTitle"/>
          </p:nvPr>
        </p:nvSpPr>
        <p:spPr>
          <a:xfrm>
            <a:off x="1135062" y="1911837"/>
            <a:ext cx="6886575" cy="982969"/>
          </a:xfrm>
        </p:spPr>
        <p:txBody>
          <a:bodyPr/>
          <a:lstStyle/>
          <a:p>
            <a:r>
              <a:rPr lang="en-GB" altLang="en-US" sz="3600" b="1" dirty="0">
                <a:solidFill>
                  <a:srgbClr val="3F43AD"/>
                </a:solidFill>
              </a:rPr>
              <a:t>Talking Tenders and How to Win Business with Argyll and Bute Council</a:t>
            </a:r>
            <a:r>
              <a:rPr lang="en-GB" altLang="en-US" sz="4000" b="1" dirty="0">
                <a:solidFill>
                  <a:srgbClr val="3F43AD"/>
                </a:solidFill>
              </a:rPr>
              <a:t/>
            </a:r>
            <a:br>
              <a:rPr lang="en-GB" altLang="en-US" sz="4000" b="1" dirty="0">
                <a:solidFill>
                  <a:srgbClr val="3F43AD"/>
                </a:solidFill>
              </a:rPr>
            </a:br>
            <a:endParaRPr lang="en-GB" sz="4000" dirty="0"/>
          </a:p>
        </p:txBody>
      </p:sp>
      <p:sp>
        <p:nvSpPr>
          <p:cNvPr id="4100" name="AutoShape 7" descr="A title banner" title="Title banner"/>
          <p:cNvSpPr>
            <a:spLocks noChangeArrowheads="1"/>
          </p:cNvSpPr>
          <p:nvPr/>
        </p:nvSpPr>
        <p:spPr bwMode="auto">
          <a:xfrm>
            <a:off x="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4101"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AutoShape 7" descr="Title banner" title="Title banner"/>
          <p:cNvSpPr>
            <a:spLocks noChangeArrowheads="1"/>
          </p:cNvSpPr>
          <p:nvPr/>
        </p:nvSpPr>
        <p:spPr bwMode="auto">
          <a:xfrm>
            <a:off x="0" y="-5108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22532"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22534"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graphicFrame>
        <p:nvGraphicFramePr>
          <p:cNvPr id="4" name="Table 3" descr="A table showing upcoming tenders, deadline and type" title="Upcoming tenders table"/>
          <p:cNvGraphicFramePr>
            <a:graphicFrameLocks noGrp="1"/>
          </p:cNvGraphicFramePr>
          <p:nvPr>
            <p:extLst>
              <p:ext uri="{D42A27DB-BD31-4B8C-83A1-F6EECF244321}">
                <p14:modId xmlns:p14="http://schemas.microsoft.com/office/powerpoint/2010/main" val="3740146473"/>
              </p:ext>
            </p:extLst>
          </p:nvPr>
        </p:nvGraphicFramePr>
        <p:xfrm>
          <a:off x="996950" y="2174875"/>
          <a:ext cx="7573963" cy="3941763"/>
        </p:xfrm>
        <a:graphic>
          <a:graphicData uri="http://schemas.openxmlformats.org/drawingml/2006/table">
            <a:tbl>
              <a:tblPr firstRow="1"/>
              <a:tblGrid>
                <a:gridCol w="3945201"/>
                <a:gridCol w="749999"/>
                <a:gridCol w="1068493"/>
                <a:gridCol w="791095"/>
                <a:gridCol w="1019175"/>
              </a:tblGrid>
              <a:tr h="269856">
                <a:tc>
                  <a:txBody>
                    <a:bodyPr/>
                    <a:lstStyle/>
                    <a:p>
                      <a:pPr algn="l" fontAlgn="t"/>
                      <a:r>
                        <a:rPr lang="en-GB" sz="1100" b="1" i="0" u="none" strike="noStrike" dirty="0">
                          <a:solidFill>
                            <a:srgbClr val="000000"/>
                          </a:solidFill>
                          <a:effectLst/>
                          <a:latin typeface="Calibri" panose="020F0502020204030204" pitchFamily="34" charset="0"/>
                        </a:rPr>
                        <a:t>Title</a:t>
                      </a:r>
                    </a:p>
                  </a:txBody>
                  <a:tcPr marL="9525" marR="9525" marT="9527" marB="0">
                    <a:lnL>
                      <a:noFill/>
                    </a:lnL>
                    <a:lnR>
                      <a:noFill/>
                    </a:lnR>
                    <a:lnT>
                      <a:noFill/>
                    </a:lnT>
                    <a:lnB>
                      <a:noFill/>
                    </a:lnB>
                    <a:solidFill>
                      <a:srgbClr val="9BC2E6"/>
                    </a:solidFill>
                  </a:tcPr>
                </a:tc>
                <a:tc>
                  <a:txBody>
                    <a:bodyPr/>
                    <a:lstStyle/>
                    <a:p>
                      <a:pPr algn="ctr" fontAlgn="t"/>
                      <a:r>
                        <a:rPr lang="en-GB" sz="1100" b="1" i="0" u="none" strike="noStrike">
                          <a:solidFill>
                            <a:srgbClr val="000000"/>
                          </a:solidFill>
                          <a:effectLst/>
                          <a:latin typeface="Calibri" panose="020F0502020204030204" pitchFamily="34" charset="0"/>
                        </a:rPr>
                        <a:t>Published</a:t>
                      </a:r>
                    </a:p>
                  </a:txBody>
                  <a:tcPr marL="9525" marR="9525" marT="9527" marB="0">
                    <a:lnL>
                      <a:noFill/>
                    </a:lnL>
                    <a:lnR>
                      <a:noFill/>
                    </a:lnR>
                    <a:lnT>
                      <a:noFill/>
                    </a:lnT>
                    <a:lnB>
                      <a:noFill/>
                    </a:lnB>
                    <a:solidFill>
                      <a:srgbClr val="9BC2E6"/>
                    </a:solidFill>
                  </a:tcPr>
                </a:tc>
                <a:tc>
                  <a:txBody>
                    <a:bodyPr/>
                    <a:lstStyle/>
                    <a:p>
                      <a:pPr algn="ctr" fontAlgn="t"/>
                      <a:r>
                        <a:rPr lang="en-GB" sz="1100" b="1" i="0" u="none" strike="noStrike">
                          <a:solidFill>
                            <a:srgbClr val="000000"/>
                          </a:solidFill>
                          <a:effectLst/>
                          <a:latin typeface="Calibri" panose="020F0502020204030204" pitchFamily="34" charset="0"/>
                        </a:rPr>
                        <a:t>Publisher</a:t>
                      </a:r>
                    </a:p>
                  </a:txBody>
                  <a:tcPr marL="9525" marR="9525" marT="9527" marB="0">
                    <a:lnL>
                      <a:noFill/>
                    </a:lnL>
                    <a:lnR>
                      <a:noFill/>
                    </a:lnR>
                    <a:lnT>
                      <a:noFill/>
                    </a:lnT>
                    <a:lnB>
                      <a:noFill/>
                    </a:lnB>
                    <a:solidFill>
                      <a:srgbClr val="9BC2E6"/>
                    </a:solidFill>
                  </a:tcPr>
                </a:tc>
                <a:tc>
                  <a:txBody>
                    <a:bodyPr/>
                    <a:lstStyle/>
                    <a:p>
                      <a:pPr algn="ctr" fontAlgn="t"/>
                      <a:r>
                        <a:rPr lang="en-GB" sz="1100" b="1" i="0" u="none" strike="noStrike">
                          <a:solidFill>
                            <a:srgbClr val="000000"/>
                          </a:solidFill>
                          <a:effectLst/>
                          <a:latin typeface="Calibri" panose="020F0502020204030204" pitchFamily="34" charset="0"/>
                        </a:rPr>
                        <a:t>Deadline</a:t>
                      </a:r>
                    </a:p>
                  </a:txBody>
                  <a:tcPr marL="9525" marR="9525" marT="9527" marB="0">
                    <a:lnL>
                      <a:noFill/>
                    </a:lnL>
                    <a:lnR>
                      <a:noFill/>
                    </a:lnR>
                    <a:lnT>
                      <a:noFill/>
                    </a:lnT>
                    <a:lnB>
                      <a:noFill/>
                    </a:lnB>
                    <a:solidFill>
                      <a:srgbClr val="9BC2E6"/>
                    </a:solidFill>
                  </a:tcPr>
                </a:tc>
                <a:tc>
                  <a:txBody>
                    <a:bodyPr/>
                    <a:lstStyle/>
                    <a:p>
                      <a:pPr algn="ctr" fontAlgn="t"/>
                      <a:r>
                        <a:rPr lang="en-GB" sz="1100" b="1" i="0" u="none" strike="noStrike" dirty="0">
                          <a:solidFill>
                            <a:srgbClr val="000000"/>
                          </a:solidFill>
                          <a:effectLst/>
                          <a:latin typeface="Calibri" panose="020F0502020204030204" pitchFamily="34" charset="0"/>
                        </a:rPr>
                        <a:t>Type</a:t>
                      </a:r>
                    </a:p>
                  </a:txBody>
                  <a:tcPr marL="9525" marR="9525" marT="9527" marB="0">
                    <a:lnL>
                      <a:noFill/>
                    </a:lnL>
                    <a:lnR>
                      <a:noFill/>
                    </a:lnR>
                    <a:lnT>
                      <a:noFill/>
                    </a:lnT>
                    <a:lnB>
                      <a:noFill/>
                    </a:lnB>
                    <a:solidFill>
                      <a:srgbClr val="9BC2E6"/>
                    </a:solidFill>
                  </a:tcPr>
                </a:tc>
              </a:tr>
              <a:tr h="267181">
                <a:tc>
                  <a:txBody>
                    <a:bodyPr/>
                    <a:lstStyle/>
                    <a:p>
                      <a:pPr algn="l" fontAlgn="t"/>
                      <a:r>
                        <a:rPr lang="en-GB" sz="1100" b="0" i="0" u="none" strike="noStrike">
                          <a:solidFill>
                            <a:srgbClr val="000000"/>
                          </a:solidFill>
                          <a:effectLst/>
                          <a:latin typeface="Calibri" panose="020F0502020204030204" pitchFamily="34" charset="0"/>
                        </a:rPr>
                        <a:t>Provision of School and Public Transport on Islay - Route 1802J</a:t>
                      </a:r>
                    </a:p>
                  </a:txBody>
                  <a:tcPr marL="9525" marR="9525" marT="9527" marB="0">
                    <a:lnL>
                      <a:noFill/>
                    </a:lnL>
                    <a:lnR>
                      <a:noFill/>
                    </a:lnR>
                    <a:lnT>
                      <a:noFill/>
                    </a:lnT>
                    <a:lnB>
                      <a:noFill/>
                    </a:lnB>
                  </a:tcPr>
                </a:tc>
                <a:tc>
                  <a:txBody>
                    <a:bodyPr/>
                    <a:lstStyle/>
                    <a:p>
                      <a:pPr algn="ctr" fontAlgn="t"/>
                      <a:r>
                        <a:rPr lang="en-GB" sz="1100" b="0" i="0" u="none" strike="noStrike">
                          <a:solidFill>
                            <a:srgbClr val="000000"/>
                          </a:solidFill>
                          <a:effectLst/>
                          <a:latin typeface="Calibri" panose="020F0502020204030204" pitchFamily="34" charset="0"/>
                        </a:rPr>
                        <a:t>23/07/2021</a:t>
                      </a:r>
                    </a:p>
                  </a:txBody>
                  <a:tcPr marL="9525" marR="9525" marT="9527" marB="0">
                    <a:lnL>
                      <a:noFill/>
                    </a:lnL>
                    <a:lnR>
                      <a:noFill/>
                    </a:lnR>
                    <a:lnT>
                      <a:noFill/>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Christine Todd</a:t>
                      </a:r>
                    </a:p>
                  </a:txBody>
                  <a:tcPr marL="9525" marR="9525" marT="9527" marB="0">
                    <a:lnL>
                      <a:noFill/>
                    </a:lnL>
                    <a:lnR>
                      <a:noFill/>
                    </a:lnR>
                    <a:lnT>
                      <a:noFill/>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30/08/2021</a:t>
                      </a:r>
                    </a:p>
                  </a:txBody>
                  <a:tcPr marL="9525" marR="9525" marT="9527" marB="0">
                    <a:lnL>
                      <a:noFill/>
                    </a:lnL>
                    <a:lnR>
                      <a:noFill/>
                    </a:lnR>
                    <a:lnT>
                      <a:noFill/>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Open</a:t>
                      </a:r>
                    </a:p>
                  </a:txBody>
                  <a:tcPr marL="9525" marR="9525" marT="9527" marB="0">
                    <a:lnL>
                      <a:noFill/>
                    </a:lnL>
                    <a:lnR>
                      <a:noFill/>
                    </a:lnR>
                    <a:lnT>
                      <a:noFill/>
                    </a:lnT>
                    <a:lnB w="12700" cap="flat" cmpd="sng" algn="ctr">
                      <a:solidFill>
                        <a:srgbClr val="C4DEF1"/>
                      </a:solidFill>
                      <a:prstDash val="solid"/>
                      <a:round/>
                      <a:headEnd type="none" w="med" len="med"/>
                      <a:tailEnd type="none" w="med" len="med"/>
                    </a:lnB>
                    <a:solidFill>
                      <a:srgbClr val="FFFFFF"/>
                    </a:solidFill>
                  </a:tcPr>
                </a:tc>
              </a:tr>
              <a:tr h="390601">
                <a:tc>
                  <a:txBody>
                    <a:bodyPr/>
                    <a:lstStyle/>
                    <a:p>
                      <a:pPr algn="l" fontAlgn="t"/>
                      <a:r>
                        <a:rPr lang="en-GB" sz="1100" b="0" i="0" u="none" strike="noStrike" dirty="0">
                          <a:solidFill>
                            <a:srgbClr val="000000"/>
                          </a:solidFill>
                          <a:effectLst/>
                          <a:latin typeface="Calibri" panose="020F0502020204030204" pitchFamily="34" charset="0"/>
                        </a:rPr>
                        <a:t>General Maintenance Term Contract - West Argyll</a:t>
                      </a:r>
                    </a:p>
                  </a:txBody>
                  <a:tcPr marL="9525" marR="9525" marT="9527" marB="0">
                    <a:lnL>
                      <a:noFill/>
                    </a:lnL>
                    <a:lnR>
                      <a:noFill/>
                    </a:lnR>
                    <a:lnT>
                      <a:noFill/>
                    </a:lnT>
                    <a:lnB>
                      <a:noFill/>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12/07/2021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Elaine Appleby</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16/08/2021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dirty="0">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r>
              <a:tr h="438770">
                <a:tc>
                  <a:txBody>
                    <a:bodyPr/>
                    <a:lstStyle/>
                    <a:p>
                      <a:pPr algn="l" fontAlgn="t"/>
                      <a:r>
                        <a:rPr lang="en-GB" sz="1100" b="0" i="0" u="none" strike="noStrike" dirty="0">
                          <a:solidFill>
                            <a:srgbClr val="000000"/>
                          </a:solidFill>
                          <a:effectLst/>
                          <a:latin typeface="Calibri" panose="020F0502020204030204" pitchFamily="34" charset="0"/>
                        </a:rPr>
                        <a:t>Helensburgh A814 / William Street / John Street Additional Surface Water Drainage Investigation - Services Survey</a:t>
                      </a:r>
                    </a:p>
                  </a:txBody>
                  <a:tcPr marL="9525" marR="9525" marT="9527" marB="0">
                    <a:lnL>
                      <a:noFill/>
                    </a:lnL>
                    <a:lnR>
                      <a:noFill/>
                    </a:lnR>
                    <a:lnT>
                      <a:noFill/>
                    </a:lnT>
                    <a:lnB>
                      <a:noFill/>
                    </a:lnB>
                  </a:tcPr>
                </a:tc>
                <a:tc>
                  <a:txBody>
                    <a:bodyPr/>
                    <a:lstStyle/>
                    <a:p>
                      <a:pPr algn="ctr" fontAlgn="t"/>
                      <a:r>
                        <a:rPr lang="en-GB" sz="1100" b="0" i="0" u="none" strike="noStrike">
                          <a:solidFill>
                            <a:srgbClr val="000000"/>
                          </a:solidFill>
                          <a:effectLst/>
                          <a:latin typeface="Calibri" panose="020F0502020204030204" pitchFamily="34" charset="0"/>
                        </a:rPr>
                        <a:t>02/07/2021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Sophie Paice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23/07/2021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r>
              <a:tr h="390601">
                <a:tc>
                  <a:txBody>
                    <a:bodyPr/>
                    <a:lstStyle/>
                    <a:p>
                      <a:pPr algn="l" fontAlgn="t"/>
                      <a:r>
                        <a:rPr lang="en-GB" sz="1100" b="0" i="0" u="none" strike="noStrike">
                          <a:solidFill>
                            <a:srgbClr val="000000"/>
                          </a:solidFill>
                          <a:effectLst/>
                          <a:latin typeface="Calibri" panose="020F0502020204030204" pitchFamily="34" charset="0"/>
                        </a:rPr>
                        <a:t>Gartbreck Landfill Site - Transfer Station Upgrades - Construction Works</a:t>
                      </a:r>
                    </a:p>
                  </a:txBody>
                  <a:tcPr marL="9525" marR="9525" marT="9527" marB="0">
                    <a:lnL>
                      <a:noFill/>
                    </a:lnL>
                    <a:lnR>
                      <a:noFill/>
                    </a:lnR>
                    <a:lnT>
                      <a:noFill/>
                    </a:lnT>
                    <a:lnB>
                      <a:noFill/>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01/07/2021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Mirela Simionov</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15/07/2021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r>
              <a:tr h="324341">
                <a:tc>
                  <a:txBody>
                    <a:bodyPr/>
                    <a:lstStyle/>
                    <a:p>
                      <a:pPr algn="l" fontAlgn="t"/>
                      <a:r>
                        <a:rPr lang="en-GB" sz="1100" b="0" i="0" u="none" strike="noStrike">
                          <a:solidFill>
                            <a:srgbClr val="000000"/>
                          </a:solidFill>
                          <a:effectLst/>
                          <a:latin typeface="Calibri" panose="020F0502020204030204" pitchFamily="34" charset="0"/>
                        </a:rPr>
                        <a:t>Helensburgh CARS Conservation Design Team Framework</a:t>
                      </a:r>
                    </a:p>
                  </a:txBody>
                  <a:tcPr marL="9525" marR="9525" marT="9527" marB="0">
                    <a:lnL>
                      <a:noFill/>
                    </a:lnL>
                    <a:lnR>
                      <a:noFill/>
                    </a:lnR>
                    <a:lnT>
                      <a:noFill/>
                    </a:lnT>
                    <a:lnB>
                      <a:noFill/>
                    </a:lnB>
                  </a:tcPr>
                </a:tc>
                <a:tc>
                  <a:txBody>
                    <a:bodyPr/>
                    <a:lstStyle/>
                    <a:p>
                      <a:pPr algn="ctr" fontAlgn="t"/>
                      <a:r>
                        <a:rPr lang="en-GB" sz="1100" b="0" i="0" u="none" strike="noStrike">
                          <a:solidFill>
                            <a:srgbClr val="000000"/>
                          </a:solidFill>
                          <a:effectLst/>
                          <a:latin typeface="Calibri" panose="020F0502020204030204" pitchFamily="34" charset="0"/>
                        </a:rPr>
                        <a:t>28/06/2021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Elaine Appleby</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29/07/2021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Open</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r>
              <a:tr h="298009">
                <a:tc>
                  <a:txBody>
                    <a:bodyPr/>
                    <a:lstStyle/>
                    <a:p>
                      <a:pPr algn="l" fontAlgn="t"/>
                      <a:r>
                        <a:rPr lang="en-GB" sz="1100" b="0" i="0" u="none" strike="noStrike">
                          <a:solidFill>
                            <a:srgbClr val="000000"/>
                          </a:solidFill>
                          <a:effectLst/>
                          <a:latin typeface="Calibri" panose="020F0502020204030204" pitchFamily="34" charset="0"/>
                        </a:rPr>
                        <a:t>Surface Dressing Works DPS</a:t>
                      </a:r>
                    </a:p>
                  </a:txBody>
                  <a:tcPr marL="9525" marR="9525" marT="9527" marB="0">
                    <a:lnL>
                      <a:noFill/>
                    </a:lnL>
                    <a:lnR>
                      <a:noFill/>
                    </a:lnR>
                    <a:lnT>
                      <a:noFill/>
                    </a:lnT>
                    <a:lnB>
                      <a:noFill/>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28/06/2021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Elaine Appleby</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05/03/2024</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Restricted</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r>
              <a:tr h="390601">
                <a:tc>
                  <a:txBody>
                    <a:bodyPr/>
                    <a:lstStyle/>
                    <a:p>
                      <a:pPr algn="l" fontAlgn="t"/>
                      <a:r>
                        <a:rPr lang="en-GB" sz="1100" b="0" i="0" u="none" strike="noStrike">
                          <a:solidFill>
                            <a:srgbClr val="000000"/>
                          </a:solidFill>
                          <a:effectLst/>
                          <a:latin typeface="Calibri" panose="020F0502020204030204" pitchFamily="34" charset="0"/>
                        </a:rPr>
                        <a:t>Delivery of Social Services &amp; Healthcare Training</a:t>
                      </a:r>
                    </a:p>
                  </a:txBody>
                  <a:tcPr marL="9525" marR="9525" marT="9527" marB="0">
                    <a:lnL>
                      <a:noFill/>
                    </a:lnL>
                    <a:lnR>
                      <a:noFill/>
                    </a:lnR>
                    <a:lnT>
                      <a:noFill/>
                    </a:lnT>
                    <a:lnB>
                      <a:noFill/>
                    </a:lnB>
                  </a:tcPr>
                </a:tc>
                <a:tc>
                  <a:txBody>
                    <a:bodyPr/>
                    <a:lstStyle/>
                    <a:p>
                      <a:pPr algn="ctr" fontAlgn="t"/>
                      <a:r>
                        <a:rPr lang="en-GB" sz="1100" b="0" i="0" u="none" strike="noStrike">
                          <a:solidFill>
                            <a:srgbClr val="000000"/>
                          </a:solidFill>
                          <a:effectLst/>
                          <a:latin typeface="Calibri" panose="020F0502020204030204" pitchFamily="34" charset="0"/>
                        </a:rPr>
                        <a:t>24/06/2021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Alistair MacVicar</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07/07/2021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c>
                  <a:txBody>
                    <a:bodyPr/>
                    <a:lstStyle/>
                    <a:p>
                      <a:pPr algn="ctr" fontAlgn="t"/>
                      <a:r>
                        <a:rPr lang="en-GB" sz="1100" b="0" i="0" u="none" strike="noStrike">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r>
              <a:tr h="390601">
                <a:tc>
                  <a:txBody>
                    <a:bodyPr/>
                    <a:lstStyle/>
                    <a:p>
                      <a:pPr algn="l" fontAlgn="t"/>
                      <a:r>
                        <a:rPr lang="en-GB" sz="1100" b="0" i="0" u="none" strike="noStrike">
                          <a:solidFill>
                            <a:srgbClr val="000000"/>
                          </a:solidFill>
                          <a:effectLst/>
                          <a:latin typeface="Calibri" panose="020F0502020204030204" pitchFamily="34" charset="0"/>
                        </a:rPr>
                        <a:t>Scottish Water Cat 5 Backflow Prevention Design</a:t>
                      </a:r>
                    </a:p>
                  </a:txBody>
                  <a:tcPr marL="9525" marR="9525" marT="9527" marB="0">
                    <a:lnL>
                      <a:noFill/>
                    </a:lnL>
                    <a:lnR>
                      <a:noFill/>
                    </a:lnR>
                    <a:lnT>
                      <a:noFill/>
                    </a:lnT>
                    <a:lnB>
                      <a:noFill/>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23/06/2021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Sophie Paice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08/07/2021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r>
              <a:tr h="390601">
                <a:tc>
                  <a:txBody>
                    <a:bodyPr/>
                    <a:lstStyle/>
                    <a:p>
                      <a:pPr algn="l" fontAlgn="t"/>
                      <a:r>
                        <a:rPr lang="en-GB" sz="1100" b="0" i="0" u="none" strike="noStrike">
                          <a:solidFill>
                            <a:srgbClr val="000000"/>
                          </a:solidFill>
                          <a:effectLst/>
                          <a:latin typeface="Calibri" panose="020F0502020204030204" pitchFamily="34" charset="0"/>
                        </a:rPr>
                        <a:t>Dredging Works - Bruichladdich (Re-tender 2)</a:t>
                      </a:r>
                    </a:p>
                  </a:txBody>
                  <a:tcPr marL="9525" marR="9525" marT="9527" marB="0">
                    <a:lnL>
                      <a:noFill/>
                    </a:lnL>
                    <a:lnR>
                      <a:noFill/>
                    </a:lnR>
                    <a:lnT>
                      <a:noFill/>
                    </a:lnT>
                    <a:lnB>
                      <a:noFill/>
                    </a:lnB>
                  </a:tcPr>
                </a:tc>
                <a:tc>
                  <a:txBody>
                    <a:bodyPr/>
                    <a:lstStyle/>
                    <a:p>
                      <a:pPr algn="ctr" fontAlgn="t"/>
                      <a:r>
                        <a:rPr lang="en-GB" sz="1100" b="0" i="0" u="none" strike="noStrike">
                          <a:solidFill>
                            <a:srgbClr val="000000"/>
                          </a:solidFill>
                          <a:effectLst/>
                          <a:latin typeface="Calibri" panose="020F0502020204030204" pitchFamily="34" charset="0"/>
                        </a:rPr>
                        <a:t>14/06/2021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Elaine Appleby</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30/06/2021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FFFFFF"/>
                    </a:solidFill>
                  </a:tcPr>
                </a:tc>
                <a:tc>
                  <a:txBody>
                    <a:bodyPr/>
                    <a:lstStyle/>
                    <a:p>
                      <a:pPr algn="ctr" fontAlgn="t"/>
                      <a:r>
                        <a:rPr lang="en-GB" sz="1100" b="0" i="0" u="none" strike="noStrike">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tcPr>
                </a:tc>
              </a:tr>
              <a:tr h="390601">
                <a:tc>
                  <a:txBody>
                    <a:bodyPr/>
                    <a:lstStyle/>
                    <a:p>
                      <a:pPr algn="l" fontAlgn="t"/>
                      <a:r>
                        <a:rPr lang="en-GB" sz="1100" b="0" i="0" u="none" strike="noStrike">
                          <a:solidFill>
                            <a:srgbClr val="000000"/>
                          </a:solidFill>
                          <a:effectLst/>
                          <a:latin typeface="Calibri" panose="020F0502020204030204" pitchFamily="34" charset="0"/>
                        </a:rPr>
                        <a:t>Maintenance of Aerodrome Meteorological Equipment at Oban Airport</a:t>
                      </a:r>
                    </a:p>
                  </a:txBody>
                  <a:tcPr marL="9525" marR="9525" marT="9527" marB="0">
                    <a:lnL>
                      <a:noFill/>
                    </a:lnL>
                    <a:lnR>
                      <a:noFill/>
                    </a:lnR>
                    <a:lnT>
                      <a:noFill/>
                    </a:lnT>
                    <a:lnB>
                      <a:noFill/>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07/06/2021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Christine Todd</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a:solidFill>
                            <a:srgbClr val="000000"/>
                          </a:solidFill>
                          <a:effectLst/>
                          <a:latin typeface="Calibri" panose="020F0502020204030204" pitchFamily="34" charset="0"/>
                        </a:rPr>
                        <a:t>29/06/2021</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c>
                  <a:txBody>
                    <a:bodyPr/>
                    <a:lstStyle/>
                    <a:p>
                      <a:pPr algn="ctr" fontAlgn="t"/>
                      <a:r>
                        <a:rPr lang="en-GB" sz="1100" b="0" i="0" u="none" strike="noStrike" dirty="0">
                          <a:solidFill>
                            <a:srgbClr val="000000"/>
                          </a:solidFill>
                          <a:effectLst/>
                          <a:latin typeface="Calibri" panose="020F0502020204030204" pitchFamily="34" charset="0"/>
                        </a:rPr>
                        <a:t>Single Stage Procedure</a:t>
                      </a:r>
                    </a:p>
                  </a:txBody>
                  <a:tcPr marL="9525" marR="9525" marT="9527" marB="0">
                    <a:lnL>
                      <a:noFill/>
                    </a:lnL>
                    <a:lnR>
                      <a:noFill/>
                    </a:lnR>
                    <a:lnT w="12700" cap="flat" cmpd="sng" algn="ctr">
                      <a:solidFill>
                        <a:srgbClr val="C4DEF1"/>
                      </a:solidFill>
                      <a:prstDash val="solid"/>
                      <a:round/>
                      <a:headEnd type="none" w="med" len="med"/>
                      <a:tailEnd type="none" w="med" len="med"/>
                    </a:lnT>
                    <a:lnB w="12700" cap="flat" cmpd="sng" algn="ctr">
                      <a:solidFill>
                        <a:srgbClr val="C4DEF1"/>
                      </a:solidFill>
                      <a:prstDash val="solid"/>
                      <a:round/>
                      <a:headEnd type="none" w="med" len="med"/>
                      <a:tailEnd type="none" w="med" len="med"/>
                    </a:lnB>
                    <a:solidFill>
                      <a:srgbClr val="DDEBF7"/>
                    </a:solidFill>
                  </a:tcPr>
                </a:tc>
              </a:tr>
            </a:tbl>
          </a:graphicData>
        </a:graphic>
      </p:graphicFrame>
      <p:sp>
        <p:nvSpPr>
          <p:cNvPr id="2" name="Title 1"/>
          <p:cNvSpPr>
            <a:spLocks noGrp="1"/>
          </p:cNvSpPr>
          <p:nvPr>
            <p:ph type="title"/>
          </p:nvPr>
        </p:nvSpPr>
        <p:spPr>
          <a:xfrm>
            <a:off x="-622300" y="1247775"/>
            <a:ext cx="8229600" cy="1143000"/>
          </a:xfrm>
        </p:spPr>
        <p:txBody>
          <a:bodyPr/>
          <a:lstStyle/>
          <a:p>
            <a:r>
              <a:rPr lang="en-GB" altLang="en-US" sz="3600" b="1" dirty="0">
                <a:solidFill>
                  <a:srgbClr val="3F43AD"/>
                </a:solidFill>
              </a:rPr>
              <a:t>Some upcoming tenders …</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24580"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24582"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24584" name="TextBox 5"/>
          <p:cNvSpPr txBox="1">
            <a:spLocks noChangeArrowheads="1"/>
          </p:cNvSpPr>
          <p:nvPr/>
        </p:nvSpPr>
        <p:spPr bwMode="auto">
          <a:xfrm>
            <a:off x="900113" y="2268538"/>
            <a:ext cx="7693025"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marL="452438" indent="-452438">
              <a:spcBef>
                <a:spcPts val="300"/>
              </a:spcBef>
              <a:spcAft>
                <a:spcPts val="300"/>
              </a:spcAft>
              <a:buFont typeface="Arial" panose="020B0604020202020204" pitchFamily="34" charset="0"/>
              <a:buNone/>
              <a:defRPr/>
            </a:pPr>
            <a:r>
              <a:rPr lang="en-GB" altLang="en-US" sz="2600" dirty="0" smtClean="0">
                <a:cs typeface="Arial" panose="020B0604020202020204" pitchFamily="34" charset="0"/>
              </a:rPr>
              <a:t>1.	How to find out about supplier opportunities;</a:t>
            </a:r>
          </a:p>
          <a:p>
            <a:pPr marL="452438" indent="-452438">
              <a:spcBef>
                <a:spcPts val="600"/>
              </a:spcBef>
              <a:spcAft>
                <a:spcPts val="300"/>
              </a:spcAft>
              <a:buFont typeface="Arial" panose="020B0604020202020204" pitchFamily="34" charset="0"/>
              <a:buNone/>
              <a:defRPr/>
            </a:pPr>
            <a:r>
              <a:rPr lang="en-GB" altLang="en-US" sz="2600" dirty="0" smtClean="0">
                <a:cs typeface="Arial" panose="020B0604020202020204" pitchFamily="34" charset="0"/>
              </a:rPr>
              <a:t>2.	What happens if I can’t get my tender in on time; </a:t>
            </a:r>
          </a:p>
          <a:p>
            <a:pPr marL="452438" indent="-452438">
              <a:spcBef>
                <a:spcPts val="600"/>
              </a:spcBef>
              <a:spcAft>
                <a:spcPts val="300"/>
              </a:spcAft>
              <a:buFont typeface="Arial" panose="020B0604020202020204" pitchFamily="34" charset="0"/>
              <a:buNone/>
              <a:defRPr/>
            </a:pPr>
            <a:r>
              <a:rPr lang="en-GB" altLang="en-US" sz="2600" dirty="0" smtClean="0">
                <a:cs typeface="Arial" panose="020B0604020202020204" pitchFamily="34" charset="0"/>
              </a:rPr>
              <a:t>3.	How tenders are evaluated; </a:t>
            </a:r>
          </a:p>
          <a:p>
            <a:pPr marL="452438" indent="-452438">
              <a:spcBef>
                <a:spcPts val="600"/>
              </a:spcBef>
              <a:buFont typeface="Arial" panose="020B0604020202020204" pitchFamily="34" charset="0"/>
              <a:buNone/>
              <a:defRPr/>
            </a:pPr>
            <a:r>
              <a:rPr lang="en-GB" altLang="en-US" sz="2600" dirty="0" smtClean="0">
                <a:cs typeface="Arial" panose="020B0604020202020204" pitchFamily="34" charset="0"/>
              </a:rPr>
              <a:t>4.	Why is the tender process so formal;</a:t>
            </a:r>
          </a:p>
          <a:p>
            <a:pPr marL="452438" indent="-452438">
              <a:spcBef>
                <a:spcPts val="600"/>
              </a:spcBef>
              <a:spcAft>
                <a:spcPts val="300"/>
              </a:spcAft>
              <a:buFont typeface="Arial" panose="020B0604020202020204" pitchFamily="34" charset="0"/>
              <a:buNone/>
              <a:defRPr/>
            </a:pPr>
            <a:r>
              <a:rPr lang="en-GB" altLang="en-US" sz="2600" dirty="0" smtClean="0">
                <a:cs typeface="Arial" panose="020B0604020202020204" pitchFamily="34" charset="0"/>
              </a:rPr>
              <a:t>5.	How much information do I need to provide on contract award criteria. </a:t>
            </a:r>
          </a:p>
          <a:p>
            <a:pPr>
              <a:spcBef>
                <a:spcPct val="0"/>
              </a:spcBef>
              <a:buFont typeface="Arial" panose="020B0604020202020204" pitchFamily="34" charset="0"/>
              <a:buNone/>
              <a:defRPr/>
            </a:pPr>
            <a:endParaRPr lang="en-GB" altLang="en-US" sz="1800" dirty="0" smtClean="0"/>
          </a:p>
        </p:txBody>
      </p:sp>
      <p:sp>
        <p:nvSpPr>
          <p:cNvPr id="2" name="Title 1"/>
          <p:cNvSpPr>
            <a:spLocks noGrp="1"/>
          </p:cNvSpPr>
          <p:nvPr>
            <p:ph type="title"/>
          </p:nvPr>
        </p:nvSpPr>
        <p:spPr>
          <a:xfrm>
            <a:off x="-295835" y="1425575"/>
            <a:ext cx="8229600" cy="1143000"/>
          </a:xfrm>
        </p:spPr>
        <p:txBody>
          <a:bodyPr/>
          <a:lstStyle/>
          <a:p>
            <a:r>
              <a:rPr lang="en-GB" altLang="en-US" sz="3600" b="1" dirty="0">
                <a:solidFill>
                  <a:srgbClr val="3F43AD"/>
                </a:solidFill>
              </a:rPr>
              <a:t>Website – source of info - FAQs</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26628"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26630"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0" name="TextBox 9"/>
          <p:cNvSpPr txBox="1"/>
          <p:nvPr/>
        </p:nvSpPr>
        <p:spPr>
          <a:xfrm>
            <a:off x="900113" y="2268538"/>
            <a:ext cx="6883400" cy="3600450"/>
          </a:xfrm>
          <a:prstGeom prst="rect">
            <a:avLst/>
          </a:prstGeom>
          <a:noFill/>
        </p:spPr>
        <p:txBody>
          <a:bodyPr>
            <a:spAutoFit/>
          </a:bodyPr>
          <a:lstStyle/>
          <a:p>
            <a:pPr>
              <a:defRPr/>
            </a:pPr>
            <a:r>
              <a:rPr lang="en-GB" sz="2600" dirty="0">
                <a:cs typeface="Calibri"/>
              </a:rPr>
              <a:t>How to prepare in advance … </a:t>
            </a:r>
          </a:p>
          <a:p>
            <a:pPr>
              <a:defRPr/>
            </a:pPr>
            <a:endParaRPr lang="en-GB" dirty="0">
              <a:cs typeface="Calibri"/>
            </a:endParaRPr>
          </a:p>
          <a:p>
            <a:pPr marL="342900" indent="-342900">
              <a:buFont typeface="Arial"/>
              <a:buChar char="•"/>
              <a:defRPr/>
            </a:pPr>
            <a:r>
              <a:rPr lang="en-GB" sz="2600" dirty="0">
                <a:cs typeface="Calibri"/>
              </a:rPr>
              <a:t>Understanding your market</a:t>
            </a:r>
          </a:p>
          <a:p>
            <a:pPr marL="342900" indent="-342900">
              <a:spcBef>
                <a:spcPts val="600"/>
              </a:spcBef>
              <a:buFont typeface="Arial"/>
              <a:buChar char="•"/>
              <a:defRPr/>
            </a:pPr>
            <a:r>
              <a:rPr lang="en-GB" sz="2600" dirty="0">
                <a:cs typeface="Calibri"/>
              </a:rPr>
              <a:t>Knowing your organisation</a:t>
            </a:r>
          </a:p>
          <a:p>
            <a:pPr marL="342900" indent="-342900">
              <a:spcBef>
                <a:spcPts val="600"/>
              </a:spcBef>
              <a:buFont typeface="Arial"/>
              <a:buChar char="•"/>
              <a:defRPr/>
            </a:pPr>
            <a:r>
              <a:rPr lang="en-GB" sz="2600" dirty="0">
                <a:cs typeface="Calibri"/>
              </a:rPr>
              <a:t>Develop a bid library </a:t>
            </a:r>
          </a:p>
          <a:p>
            <a:pPr marL="342900" indent="-342900">
              <a:spcBef>
                <a:spcPts val="600"/>
              </a:spcBef>
              <a:buFont typeface="Arial"/>
              <a:buChar char="•"/>
              <a:defRPr/>
            </a:pPr>
            <a:r>
              <a:rPr lang="en-GB" sz="2600" dirty="0">
                <a:cs typeface="Calibri"/>
              </a:rPr>
              <a:t>Template Single procurement document (SPD) </a:t>
            </a:r>
          </a:p>
          <a:p>
            <a:pPr marL="342900" indent="-342900">
              <a:spcBef>
                <a:spcPts val="600"/>
              </a:spcBef>
              <a:buFont typeface="Arial"/>
              <a:buChar char="•"/>
              <a:defRPr/>
            </a:pPr>
            <a:r>
              <a:rPr lang="en-GB" sz="2600" dirty="0">
                <a:cs typeface="Calibri"/>
              </a:rPr>
              <a:t>Understanding tender procedures</a:t>
            </a:r>
          </a:p>
          <a:p>
            <a:pPr>
              <a:defRPr/>
            </a:pPr>
            <a:endParaRPr lang="en-GB" sz="2600" dirty="0">
              <a:cs typeface="Calibri"/>
            </a:endParaRPr>
          </a:p>
        </p:txBody>
      </p:sp>
      <p:sp>
        <p:nvSpPr>
          <p:cNvPr id="2" name="Title 1"/>
          <p:cNvSpPr>
            <a:spLocks noGrp="1"/>
          </p:cNvSpPr>
          <p:nvPr>
            <p:ph type="title"/>
          </p:nvPr>
        </p:nvSpPr>
        <p:spPr>
          <a:xfrm>
            <a:off x="-1331259" y="1328739"/>
            <a:ext cx="8229600" cy="1143000"/>
          </a:xfrm>
        </p:spPr>
        <p:txBody>
          <a:bodyPr/>
          <a:lstStyle/>
          <a:p>
            <a:r>
              <a:rPr lang="en-GB" altLang="en-US" sz="3600" b="1" dirty="0">
                <a:solidFill>
                  <a:srgbClr val="3F43AD"/>
                </a:solidFill>
              </a:rPr>
              <a:t>Preparing to Tender …</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28676"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28678"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9" name="TextBox 8"/>
          <p:cNvSpPr txBox="1"/>
          <p:nvPr/>
        </p:nvSpPr>
        <p:spPr>
          <a:xfrm>
            <a:off x="900113" y="2268538"/>
            <a:ext cx="7196137" cy="3232150"/>
          </a:xfrm>
          <a:prstGeom prst="rect">
            <a:avLst/>
          </a:prstGeom>
          <a:noFill/>
        </p:spPr>
        <p:txBody>
          <a:bodyPr>
            <a:spAutoFit/>
          </a:bodyPr>
          <a:lstStyle/>
          <a:p>
            <a:pPr marL="355600" indent="-355600">
              <a:buFont typeface="Arial" pitchFamily="34" charset="0"/>
              <a:buChar char="•"/>
              <a:defRPr/>
            </a:pPr>
            <a:r>
              <a:rPr lang="en-GB" sz="2200" dirty="0"/>
              <a:t>Read the Tender Documents thoroughly and make note of key actions and deadlines (you may want to create a checklist of actions to review prior to publishing your response).</a:t>
            </a:r>
          </a:p>
          <a:p>
            <a:pPr>
              <a:defRPr/>
            </a:pPr>
            <a:endParaRPr lang="en-GB" sz="1400" dirty="0"/>
          </a:p>
          <a:p>
            <a:pPr marL="355600" indent="-355600">
              <a:buFont typeface="Arial" pitchFamily="34" charset="0"/>
              <a:buChar char="•"/>
              <a:defRPr/>
            </a:pPr>
            <a:r>
              <a:rPr lang="en-GB" sz="2200" dirty="0"/>
              <a:t>Don’t leave your response until the last minute – if you have problems you may not be able to resolve them before the deadline for responses.</a:t>
            </a:r>
          </a:p>
          <a:p>
            <a:pPr>
              <a:defRPr/>
            </a:pPr>
            <a:endParaRPr lang="en-GB" sz="1400" dirty="0"/>
          </a:p>
          <a:p>
            <a:pPr marL="355600" indent="-355600">
              <a:buFont typeface="Arial" pitchFamily="34" charset="0"/>
              <a:buChar char="•"/>
              <a:defRPr/>
            </a:pPr>
            <a:r>
              <a:rPr lang="en-GB" sz="2200" dirty="0"/>
              <a:t>Always use the secure messaging tool for communicating.</a:t>
            </a:r>
            <a:endParaRPr lang="en-GB" sz="2600" dirty="0">
              <a:cs typeface="Calibri"/>
            </a:endParaRPr>
          </a:p>
        </p:txBody>
      </p:sp>
      <p:sp>
        <p:nvSpPr>
          <p:cNvPr id="2" name="Title 1"/>
          <p:cNvSpPr>
            <a:spLocks noGrp="1"/>
          </p:cNvSpPr>
          <p:nvPr>
            <p:ph type="title"/>
          </p:nvPr>
        </p:nvSpPr>
        <p:spPr>
          <a:xfrm>
            <a:off x="-268941" y="1360488"/>
            <a:ext cx="8229600" cy="1143000"/>
          </a:xfrm>
        </p:spPr>
        <p:txBody>
          <a:bodyPr/>
          <a:lstStyle/>
          <a:p>
            <a:r>
              <a:rPr lang="en-GB" altLang="en-US" sz="3600" b="1" dirty="0">
                <a:solidFill>
                  <a:srgbClr val="3F43AD"/>
                </a:solidFill>
              </a:rPr>
              <a:t>Tips for Tendering- preparation</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30724"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30726"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30728" name="TextBox 5"/>
          <p:cNvSpPr txBox="1">
            <a:spLocks noChangeArrowheads="1"/>
          </p:cNvSpPr>
          <p:nvPr/>
        </p:nvSpPr>
        <p:spPr bwMode="auto">
          <a:xfrm>
            <a:off x="900113" y="2268538"/>
            <a:ext cx="7518400" cy="375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55600" indent="-355600">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pPr>
            <a:r>
              <a:rPr lang="en-GB" altLang="en-US" sz="2200"/>
              <a:t>Only upload attachments when requested.  Avoid uploading very large files if they are not requested i.e. your company’s marketing information which will be ignored. </a:t>
            </a:r>
          </a:p>
          <a:p>
            <a:pPr>
              <a:spcBef>
                <a:spcPts val="1200"/>
              </a:spcBef>
            </a:pPr>
            <a:r>
              <a:rPr lang="en-GB" altLang="en-US" sz="2200"/>
              <a:t>Adopt a “less is more” approach and stick to answering the question asked without unnecessary embellishment</a:t>
            </a:r>
          </a:p>
          <a:p>
            <a:pPr>
              <a:spcBef>
                <a:spcPts val="1200"/>
              </a:spcBef>
            </a:pPr>
            <a:r>
              <a:rPr lang="en-GB" altLang="en-US" sz="2200"/>
              <a:t>Do not assume the Council has prior knowledge of your organisation. Bid as if we don’t know you.</a:t>
            </a:r>
          </a:p>
          <a:p>
            <a:pPr>
              <a:spcBef>
                <a:spcPts val="1200"/>
              </a:spcBef>
            </a:pPr>
            <a:r>
              <a:rPr lang="en-GB" altLang="en-US" sz="2200"/>
              <a:t>Answer all questions not just the mandatory ones.</a:t>
            </a:r>
          </a:p>
          <a:p>
            <a:pPr>
              <a:spcBef>
                <a:spcPts val="1200"/>
              </a:spcBef>
            </a:pPr>
            <a:r>
              <a:rPr lang="en-GB" altLang="en-US" sz="2200"/>
              <a:t>Please remember you MUST “Submit” your response.</a:t>
            </a:r>
            <a:endParaRPr lang="en-GB" altLang="en-US" sz="2200">
              <a:cs typeface="Calibri" panose="020F0502020204030204" pitchFamily="34" charset="0"/>
            </a:endParaRPr>
          </a:p>
        </p:txBody>
      </p:sp>
      <p:sp>
        <p:nvSpPr>
          <p:cNvPr id="2" name="Title 1"/>
          <p:cNvSpPr>
            <a:spLocks noGrp="1"/>
          </p:cNvSpPr>
          <p:nvPr>
            <p:ph type="title"/>
          </p:nvPr>
        </p:nvSpPr>
        <p:spPr>
          <a:xfrm>
            <a:off x="-1531144" y="1396441"/>
            <a:ext cx="8229600" cy="1143000"/>
          </a:xfrm>
        </p:spPr>
        <p:txBody>
          <a:bodyPr/>
          <a:lstStyle/>
          <a:p>
            <a:r>
              <a:rPr lang="en-GB" altLang="en-US" sz="3600" b="1" dirty="0">
                <a:solidFill>
                  <a:srgbClr val="3F43AD"/>
                </a:solidFill>
              </a:rPr>
              <a:t>Tips for Tendering</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32772"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32774"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32776" name="TextBox 5"/>
          <p:cNvSpPr txBox="1">
            <a:spLocks noChangeArrowheads="1"/>
          </p:cNvSpPr>
          <p:nvPr/>
        </p:nvSpPr>
        <p:spPr bwMode="auto">
          <a:xfrm>
            <a:off x="900113" y="2268538"/>
            <a:ext cx="7278687"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0363" indent="-360363">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pPr>
            <a:r>
              <a:rPr lang="en-GB" altLang="en-US" sz="2400">
                <a:cs typeface="Calibri" panose="020F0502020204030204" pitchFamily="34" charset="0"/>
              </a:rPr>
              <a:t>We will tell you what the winning bid was, both how much (£) and who. </a:t>
            </a:r>
          </a:p>
          <a:p>
            <a:pPr>
              <a:spcBef>
                <a:spcPts val="1200"/>
              </a:spcBef>
            </a:pPr>
            <a:r>
              <a:rPr lang="en-GB" altLang="en-US" sz="2400">
                <a:cs typeface="Calibri" panose="020F0502020204030204" pitchFamily="34" charset="0"/>
              </a:rPr>
              <a:t>We won’t give you a breakdown of it.</a:t>
            </a:r>
          </a:p>
          <a:p>
            <a:pPr>
              <a:spcBef>
                <a:spcPts val="1200"/>
              </a:spcBef>
            </a:pPr>
            <a:r>
              <a:rPr lang="en-GB" altLang="en-US" sz="2400">
                <a:cs typeface="Calibri" panose="020F0502020204030204" pitchFamily="34" charset="0"/>
              </a:rPr>
              <a:t>We can tell you where you went wrong, especially with “Quality” elements. </a:t>
            </a:r>
          </a:p>
          <a:p>
            <a:pPr>
              <a:spcBef>
                <a:spcPts val="1200"/>
              </a:spcBef>
            </a:pPr>
            <a:r>
              <a:rPr lang="en-GB" altLang="en-US" sz="2400">
                <a:cs typeface="Calibri" panose="020F0502020204030204" pitchFamily="34" charset="0"/>
              </a:rPr>
              <a:t>We won’t give you someone else’s bid.</a:t>
            </a:r>
          </a:p>
          <a:p>
            <a:pPr>
              <a:spcBef>
                <a:spcPts val="1200"/>
              </a:spcBef>
            </a:pPr>
            <a:r>
              <a:rPr lang="en-GB" altLang="en-US" sz="2400">
                <a:cs typeface="Calibri" panose="020F0502020204030204" pitchFamily="34" charset="0"/>
              </a:rPr>
              <a:t>Even if you win, you should still ask for feedback.</a:t>
            </a:r>
          </a:p>
        </p:txBody>
      </p:sp>
      <p:sp>
        <p:nvSpPr>
          <p:cNvPr id="2" name="Title 1"/>
          <p:cNvSpPr>
            <a:spLocks noGrp="1"/>
          </p:cNvSpPr>
          <p:nvPr>
            <p:ph type="title"/>
          </p:nvPr>
        </p:nvSpPr>
        <p:spPr>
          <a:xfrm>
            <a:off x="-1358153" y="1365250"/>
            <a:ext cx="8229600" cy="1143000"/>
          </a:xfrm>
        </p:spPr>
        <p:txBody>
          <a:bodyPr/>
          <a:lstStyle/>
          <a:p>
            <a:r>
              <a:rPr lang="en-GB" altLang="en-US" sz="3600" b="1" dirty="0">
                <a:solidFill>
                  <a:srgbClr val="3F43AD"/>
                </a:solidFill>
              </a:rPr>
              <a:t>Tips – after award </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AutoShape 7"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34820"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AutoShape 7"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34822"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0" name="TextBox 9"/>
          <p:cNvSpPr txBox="1"/>
          <p:nvPr/>
        </p:nvSpPr>
        <p:spPr>
          <a:xfrm>
            <a:off x="900113" y="2268538"/>
            <a:ext cx="7359650" cy="2646878"/>
          </a:xfrm>
          <a:prstGeom prst="rect">
            <a:avLst/>
          </a:prstGeom>
          <a:noFill/>
        </p:spPr>
        <p:txBody>
          <a:bodyPr>
            <a:spAutoFit/>
          </a:bodyPr>
          <a:lstStyle/>
          <a:p>
            <a:pPr>
              <a:spcAft>
                <a:spcPts val="1200"/>
              </a:spcAft>
              <a:defRPr/>
            </a:pPr>
            <a:r>
              <a:rPr lang="en-US" sz="2400" dirty="0"/>
              <a:t>For further information please visit the ‘</a:t>
            </a:r>
            <a:r>
              <a:rPr lang="en-US" sz="2400" b="1" dirty="0">
                <a:hlinkClick r:id="rId4"/>
              </a:rPr>
              <a:t>Doing Business With The Council</a:t>
            </a:r>
            <a:r>
              <a:rPr lang="en-US" sz="2400" dirty="0">
                <a:hlinkClick r:id="rId4"/>
              </a:rPr>
              <a:t>’ page </a:t>
            </a:r>
            <a:r>
              <a:rPr lang="en-US" sz="2400" dirty="0"/>
              <a:t>of the Argyll and Bute Council website</a:t>
            </a:r>
            <a:r>
              <a:rPr lang="en-US" sz="2400" dirty="0" smtClean="0"/>
              <a:t>:</a:t>
            </a:r>
            <a:endParaRPr lang="en-GB" sz="2400" dirty="0"/>
          </a:p>
          <a:p>
            <a:pPr marL="285750" indent="-285750">
              <a:spcBef>
                <a:spcPts val="600"/>
              </a:spcBef>
              <a:buFont typeface="Arial" panose="020B0604020202020204" pitchFamily="34" charset="0"/>
              <a:buChar char="•"/>
              <a:defRPr/>
            </a:pPr>
            <a:r>
              <a:rPr lang="en-GB" sz="2400" dirty="0">
                <a:cs typeface="Arial" panose="020B0604020202020204" pitchFamily="34" charset="0"/>
              </a:rPr>
              <a:t>Look for Procurement in the A-Z- under P!</a:t>
            </a:r>
          </a:p>
          <a:p>
            <a:pPr marL="285750" indent="-285750">
              <a:spcBef>
                <a:spcPts val="600"/>
              </a:spcBef>
              <a:buFont typeface="Arial" panose="020B0604020202020204" pitchFamily="34" charset="0"/>
              <a:buChar char="•"/>
              <a:defRPr/>
            </a:pPr>
            <a:r>
              <a:rPr lang="en-GB" sz="2400" dirty="0">
                <a:cs typeface="Arial" panose="020B0604020202020204" pitchFamily="34" charset="0"/>
              </a:rPr>
              <a:t>Sign up to </a:t>
            </a:r>
            <a:r>
              <a:rPr lang="en-GB" sz="2400" b="1" dirty="0">
                <a:cs typeface="Arial" panose="020B0604020202020204" pitchFamily="34" charset="0"/>
              </a:rPr>
              <a:t>SDP – Supplier Development Programme </a:t>
            </a:r>
          </a:p>
          <a:p>
            <a:pPr>
              <a:defRPr/>
            </a:pPr>
            <a:endParaRPr lang="en-GB" sz="2600" dirty="0">
              <a:cs typeface="Calibri"/>
            </a:endParaRPr>
          </a:p>
        </p:txBody>
      </p:sp>
      <p:sp>
        <p:nvSpPr>
          <p:cNvPr id="2" name="Title 1"/>
          <p:cNvSpPr>
            <a:spLocks noGrp="1"/>
          </p:cNvSpPr>
          <p:nvPr>
            <p:ph type="title"/>
          </p:nvPr>
        </p:nvSpPr>
        <p:spPr>
          <a:xfrm>
            <a:off x="-1277471" y="1385842"/>
            <a:ext cx="8229600" cy="1143000"/>
          </a:xfrm>
        </p:spPr>
        <p:txBody>
          <a:bodyPr/>
          <a:lstStyle/>
          <a:p>
            <a:r>
              <a:rPr lang="en-GB" altLang="en-US" sz="3600" b="1" dirty="0">
                <a:solidFill>
                  <a:srgbClr val="3F43AD"/>
                </a:solidFill>
              </a:rPr>
              <a:t>Further Information</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6152" name="TextBox 6"/>
          <p:cNvSpPr txBox="1">
            <a:spLocks noChangeArrowheads="1"/>
          </p:cNvSpPr>
          <p:nvPr/>
        </p:nvSpPr>
        <p:spPr bwMode="auto">
          <a:xfrm>
            <a:off x="900113" y="2268538"/>
            <a:ext cx="6680200"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sz="2600" dirty="0">
                <a:cs typeface="Calibri" panose="020F0502020204030204" pitchFamily="34" charset="0"/>
              </a:rPr>
              <a:t>Public sector spending on goods and services across Scotland amounts to £11 billion each year. </a:t>
            </a:r>
          </a:p>
          <a:p>
            <a:pPr eaLnBrk="1" hangingPunct="1">
              <a:spcBef>
                <a:spcPct val="0"/>
              </a:spcBef>
              <a:buFontTx/>
              <a:buNone/>
            </a:pPr>
            <a:endParaRPr lang="en-GB" altLang="en-US" sz="2600" dirty="0">
              <a:cs typeface="Calibri" panose="020F0502020204030204" pitchFamily="34" charset="0"/>
            </a:endParaRPr>
          </a:p>
          <a:p>
            <a:pPr eaLnBrk="1" hangingPunct="1">
              <a:spcBef>
                <a:spcPct val="0"/>
              </a:spcBef>
              <a:buFontTx/>
              <a:buNone/>
            </a:pPr>
            <a:r>
              <a:rPr lang="en-GB" altLang="en-US" sz="2600" dirty="0">
                <a:cs typeface="Calibri" panose="020F0502020204030204" pitchFamily="34" charset="0"/>
              </a:rPr>
              <a:t>We must comply with a hierarchy of Regulations at a National and Local Level. </a:t>
            </a:r>
          </a:p>
          <a:p>
            <a:pPr eaLnBrk="1" hangingPunct="1">
              <a:spcBef>
                <a:spcPct val="0"/>
              </a:spcBef>
              <a:buFontTx/>
              <a:buNone/>
            </a:pPr>
            <a:endParaRPr lang="en-GB" altLang="en-US" sz="2300" dirty="0">
              <a:cs typeface="Calibri" panose="020F0502020204030204" pitchFamily="34" charset="0"/>
            </a:endParaRPr>
          </a:p>
          <a:p>
            <a:pPr eaLnBrk="1" hangingPunct="1">
              <a:spcBef>
                <a:spcPct val="0"/>
              </a:spcBef>
              <a:buFontTx/>
              <a:buNone/>
            </a:pPr>
            <a:endParaRPr lang="en-GB" altLang="en-US" sz="2300" dirty="0">
              <a:cs typeface="Calibri" panose="020F0502020204030204" pitchFamily="34" charset="0"/>
            </a:endParaRPr>
          </a:p>
        </p:txBody>
      </p:sp>
      <p:sp>
        <p:nvSpPr>
          <p:cNvPr id="6150"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2" name="Title 1"/>
          <p:cNvSpPr>
            <a:spLocks noGrp="1"/>
          </p:cNvSpPr>
          <p:nvPr>
            <p:ph type="ctrTitle"/>
          </p:nvPr>
        </p:nvSpPr>
        <p:spPr>
          <a:xfrm>
            <a:off x="-165100" y="1293812"/>
            <a:ext cx="7772400" cy="1470025"/>
          </a:xfrm>
        </p:spPr>
        <p:txBody>
          <a:bodyPr/>
          <a:lstStyle/>
          <a:p>
            <a:r>
              <a:rPr lang="en-GB" altLang="en-US" sz="3600" b="1" dirty="0">
                <a:solidFill>
                  <a:srgbClr val="3F43AD"/>
                </a:solidFill>
              </a:rPr>
              <a:t>An overview of Procurement</a:t>
            </a:r>
            <a:br>
              <a:rPr lang="en-GB" altLang="en-US" sz="3600" b="1" dirty="0">
                <a:solidFill>
                  <a:srgbClr val="3F43AD"/>
                </a:solidFill>
              </a:rPr>
            </a:br>
            <a:endParaRPr lang="en-GB" sz="3600" dirty="0"/>
          </a:p>
        </p:txBody>
      </p:sp>
      <p:pic>
        <p:nvPicPr>
          <p:cNvPr id="6148"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6149"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1" name="Title 1"/>
          <p:cNvSpPr txBox="1">
            <a:spLocks/>
          </p:cNvSpPr>
          <p:nvPr/>
        </p:nvSpPr>
        <p:spPr bwMode="auto">
          <a:xfrm>
            <a:off x="6407150" y="648988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title="The Procurement Team"/>
          <p:cNvSpPr txBox="1">
            <a:spLocks/>
          </p:cNvSpPr>
          <p:nvPr/>
        </p:nvSpPr>
        <p:spPr bwMode="auto">
          <a:xfrm>
            <a:off x="900113" y="1403350"/>
            <a:ext cx="71199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3800" b="1" dirty="0">
              <a:solidFill>
                <a:srgbClr val="3F43AD"/>
              </a:solidFill>
            </a:endParaRPr>
          </a:p>
        </p:txBody>
      </p:sp>
      <p:sp>
        <p:nvSpPr>
          <p:cNvPr id="8195" name="AutoShape 7" descr="Title banner" title="Title banner"/>
          <p:cNvSpPr>
            <a:spLocks noChangeArrowheads="1"/>
          </p:cNvSpPr>
          <p:nvPr/>
        </p:nvSpPr>
        <p:spPr bwMode="auto">
          <a:xfrm>
            <a:off x="30163" y="-1588"/>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8196"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8198"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0" name="TextBox 9"/>
          <p:cNvSpPr txBox="1"/>
          <p:nvPr/>
        </p:nvSpPr>
        <p:spPr>
          <a:xfrm>
            <a:off x="900113" y="2268538"/>
            <a:ext cx="7391400" cy="4124325"/>
          </a:xfrm>
          <a:prstGeom prst="rect">
            <a:avLst/>
          </a:prstGeom>
          <a:noFill/>
        </p:spPr>
        <p:txBody>
          <a:bodyPr>
            <a:spAutoFit/>
          </a:bodyPr>
          <a:lstStyle/>
          <a:p>
            <a:pPr marL="457200" indent="-457200" eaLnBrk="1" hangingPunct="1">
              <a:buFont typeface="Arial" panose="020B0604020202020204" pitchFamily="34" charset="0"/>
              <a:buChar char="•"/>
              <a:defRPr/>
            </a:pPr>
            <a:r>
              <a:rPr lang="en-GB" sz="2600" b="1" dirty="0"/>
              <a:t>Email</a:t>
            </a:r>
            <a:r>
              <a:rPr lang="en-GB" sz="2600" dirty="0"/>
              <a:t>: </a:t>
            </a:r>
            <a:r>
              <a:rPr lang="en-GB" sz="2600" dirty="0">
                <a:hlinkClick r:id="rId4"/>
              </a:rPr>
              <a:t>procurement@argyll-bute.gov.uk</a:t>
            </a:r>
            <a:endParaRPr lang="en-GB" sz="2600" dirty="0"/>
          </a:p>
          <a:p>
            <a:pPr marL="457200" indent="-457200" eaLnBrk="1" hangingPunct="1">
              <a:spcBef>
                <a:spcPts val="600"/>
              </a:spcBef>
              <a:spcAft>
                <a:spcPts val="600"/>
              </a:spcAft>
              <a:buFont typeface="Arial" panose="020B0604020202020204" pitchFamily="34" charset="0"/>
              <a:buChar char="•"/>
              <a:defRPr/>
            </a:pPr>
            <a:r>
              <a:rPr lang="en-GB" sz="2600" b="1" dirty="0"/>
              <a:t>Phone: 01586 555232</a:t>
            </a:r>
          </a:p>
          <a:p>
            <a:pPr marL="457200" indent="-457200" eaLnBrk="1" hangingPunct="1">
              <a:buFont typeface="Arial" panose="020B0604020202020204" pitchFamily="34" charset="0"/>
              <a:buChar char="•"/>
              <a:defRPr/>
            </a:pPr>
            <a:r>
              <a:rPr lang="en-GB" sz="2600" b="1" dirty="0"/>
              <a:t>Write to</a:t>
            </a:r>
            <a:r>
              <a:rPr lang="en-GB" sz="2600" dirty="0"/>
              <a:t>: Procurement, Commercial and Contract Management Team</a:t>
            </a:r>
            <a:br>
              <a:rPr lang="en-GB" sz="2600" dirty="0"/>
            </a:br>
            <a:r>
              <a:rPr lang="en-GB" sz="2600" dirty="0"/>
              <a:t>Argyll and Bute Council</a:t>
            </a:r>
            <a:br>
              <a:rPr lang="en-GB" sz="2600" dirty="0"/>
            </a:br>
            <a:r>
              <a:rPr lang="en-GB" sz="2600" dirty="0"/>
              <a:t>Kilmory</a:t>
            </a:r>
            <a:br>
              <a:rPr lang="en-GB" sz="2600" dirty="0"/>
            </a:br>
            <a:r>
              <a:rPr lang="en-GB" sz="2600" dirty="0"/>
              <a:t>Lochgilphead</a:t>
            </a:r>
            <a:br>
              <a:rPr lang="en-GB" sz="2600" dirty="0"/>
            </a:br>
            <a:r>
              <a:rPr lang="en-GB" sz="2600" dirty="0"/>
              <a:t>Argyll</a:t>
            </a:r>
            <a:br>
              <a:rPr lang="en-GB" sz="2600" dirty="0"/>
            </a:br>
            <a:r>
              <a:rPr lang="en-GB" sz="2600" dirty="0"/>
              <a:t>PA31 8RT</a:t>
            </a:r>
          </a:p>
          <a:p>
            <a:pPr eaLnBrk="1" hangingPunct="1">
              <a:defRPr/>
            </a:pPr>
            <a:endParaRPr lang="en-GB" dirty="0"/>
          </a:p>
        </p:txBody>
      </p:sp>
      <p:sp>
        <p:nvSpPr>
          <p:cNvPr id="2" name="Title 1"/>
          <p:cNvSpPr>
            <a:spLocks noGrp="1"/>
          </p:cNvSpPr>
          <p:nvPr>
            <p:ph type="title"/>
          </p:nvPr>
        </p:nvSpPr>
        <p:spPr>
          <a:xfrm>
            <a:off x="-997974" y="1402685"/>
            <a:ext cx="8229600" cy="1143000"/>
          </a:xfrm>
        </p:spPr>
        <p:txBody>
          <a:bodyPr/>
          <a:lstStyle/>
          <a:p>
            <a:r>
              <a:rPr lang="en-GB" altLang="en-US" sz="3600" b="1" dirty="0">
                <a:solidFill>
                  <a:srgbClr val="3F43AD"/>
                </a:solidFill>
              </a:rPr>
              <a:t>The Procurement Team</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title="Selling to Argyll and Bute Council"/>
          <p:cNvSpPr txBox="1">
            <a:spLocks/>
          </p:cNvSpPr>
          <p:nvPr/>
        </p:nvSpPr>
        <p:spPr bwMode="auto">
          <a:xfrm>
            <a:off x="-112609" y="1449848"/>
            <a:ext cx="71199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3800" b="1" dirty="0">
              <a:solidFill>
                <a:srgbClr val="3F43AD"/>
              </a:solidFill>
            </a:endParaRPr>
          </a:p>
        </p:txBody>
      </p:sp>
      <p:sp>
        <p:nvSpPr>
          <p:cNvPr id="10243"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10244"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0246"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0248" name="TextBox 7"/>
          <p:cNvSpPr txBox="1">
            <a:spLocks noChangeArrowheads="1"/>
          </p:cNvSpPr>
          <p:nvPr/>
        </p:nvSpPr>
        <p:spPr bwMode="auto">
          <a:xfrm>
            <a:off x="900113" y="2268538"/>
            <a:ext cx="6989762" cy="277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sz="2600" dirty="0"/>
              <a:t>We want to make it as simple as possible for you to do business with Argyll and Bute. You can find out lots of information on the Council’s website:</a:t>
            </a:r>
            <a:br>
              <a:rPr lang="en-GB" altLang="en-US" sz="2600" dirty="0"/>
            </a:br>
            <a:r>
              <a:rPr lang="en-GB" altLang="en-US" sz="2600" dirty="0"/>
              <a:t/>
            </a:r>
            <a:br>
              <a:rPr lang="en-GB" altLang="en-US" sz="2600" dirty="0"/>
            </a:br>
            <a:r>
              <a:rPr lang="en-GB" altLang="en-US" sz="2600" dirty="0">
                <a:hlinkClick r:id="rId4"/>
              </a:rPr>
              <a:t>www.argyll-bute.gov.uk/business-and-trade/ selling-council</a:t>
            </a:r>
            <a:r>
              <a:rPr lang="en-GB" altLang="en-US" sz="2600" dirty="0"/>
              <a:t> </a:t>
            </a:r>
            <a:endParaRPr lang="en-GB" altLang="en-US" sz="2600" dirty="0">
              <a:cs typeface="Arial" panose="020B0604020202020204" pitchFamily="34" charset="0"/>
            </a:endParaRPr>
          </a:p>
          <a:p>
            <a:pPr eaLnBrk="1" hangingPunct="1">
              <a:spcBef>
                <a:spcPct val="0"/>
              </a:spcBef>
              <a:buFontTx/>
              <a:buNone/>
            </a:pPr>
            <a:endParaRPr lang="en-GB" altLang="en-US" sz="1800" dirty="0"/>
          </a:p>
        </p:txBody>
      </p:sp>
      <p:sp>
        <p:nvSpPr>
          <p:cNvPr id="2" name="Title 1" descr="Selling to Argyll and Bute Council&#10;" title="Selling to Argyll and Bute Council"/>
          <p:cNvSpPr>
            <a:spLocks noGrp="1"/>
          </p:cNvSpPr>
          <p:nvPr>
            <p:ph type="title"/>
          </p:nvPr>
        </p:nvSpPr>
        <p:spPr>
          <a:xfrm>
            <a:off x="12700" y="1400687"/>
            <a:ext cx="8229600" cy="1143000"/>
          </a:xfrm>
        </p:spPr>
        <p:txBody>
          <a:bodyPr/>
          <a:lstStyle/>
          <a:p>
            <a:r>
              <a:rPr lang="en-GB" altLang="en-US" sz="3600" b="1" dirty="0">
                <a:solidFill>
                  <a:srgbClr val="3F43AD"/>
                </a:solidFill>
              </a:rPr>
              <a:t>Selling to Argyll and Bute Council</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title="Tenders – breaking it down"/>
          <p:cNvSpPr txBox="1">
            <a:spLocks/>
          </p:cNvSpPr>
          <p:nvPr/>
        </p:nvSpPr>
        <p:spPr bwMode="auto">
          <a:xfrm>
            <a:off x="900113" y="1403350"/>
            <a:ext cx="71199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3800" b="1" dirty="0">
              <a:solidFill>
                <a:srgbClr val="3F43AD"/>
              </a:solidFill>
            </a:endParaRPr>
          </a:p>
        </p:txBody>
      </p:sp>
      <p:sp>
        <p:nvSpPr>
          <p:cNvPr id="12291"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12292"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AutoShape 7" descr="footer banne"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2294"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2296" name="TextBox 5"/>
          <p:cNvSpPr txBox="1">
            <a:spLocks noChangeArrowheads="1"/>
          </p:cNvSpPr>
          <p:nvPr/>
        </p:nvSpPr>
        <p:spPr bwMode="auto">
          <a:xfrm>
            <a:off x="900113" y="2268538"/>
            <a:ext cx="6899275"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2600" dirty="0">
                <a:cs typeface="Calibri" panose="020F0502020204030204" pitchFamily="34" charset="0"/>
              </a:rPr>
              <a:t>All tenders are normally split into three parts:</a:t>
            </a:r>
          </a:p>
          <a:p>
            <a:pPr>
              <a:spcBef>
                <a:spcPct val="0"/>
              </a:spcBef>
              <a:buFontTx/>
              <a:buNone/>
            </a:pPr>
            <a:r>
              <a:rPr lang="en-GB" altLang="en-US" sz="2600" dirty="0">
                <a:cs typeface="Calibri" panose="020F0502020204030204" pitchFamily="34" charset="0"/>
              </a:rPr>
              <a:t> </a:t>
            </a:r>
          </a:p>
          <a:p>
            <a:pPr>
              <a:spcBef>
                <a:spcPct val="0"/>
              </a:spcBef>
              <a:buFontTx/>
              <a:buNone/>
            </a:pPr>
            <a:r>
              <a:rPr lang="en-GB" altLang="en-US" sz="2600" dirty="0">
                <a:cs typeface="Calibri" panose="020F0502020204030204" pitchFamily="34" charset="0"/>
              </a:rPr>
              <a:t>Part 1 - SPD/Qualification (can you do it) - Scottish Single Procurement Document</a:t>
            </a:r>
          </a:p>
          <a:p>
            <a:pPr>
              <a:spcBef>
                <a:spcPct val="0"/>
              </a:spcBef>
              <a:buFontTx/>
              <a:buNone/>
            </a:pPr>
            <a:endParaRPr lang="en-GB" altLang="en-US" sz="2600" dirty="0">
              <a:cs typeface="Calibri" panose="020F0502020204030204" pitchFamily="34" charset="0"/>
            </a:endParaRPr>
          </a:p>
          <a:p>
            <a:pPr>
              <a:spcBef>
                <a:spcPct val="0"/>
              </a:spcBef>
              <a:buFontTx/>
              <a:buNone/>
            </a:pPr>
            <a:r>
              <a:rPr lang="en-GB" altLang="en-US" sz="2600" dirty="0">
                <a:cs typeface="Calibri" panose="020F0502020204030204" pitchFamily="34" charset="0"/>
              </a:rPr>
              <a:t>Part 2 - Technical/Quality (how will you do it)</a:t>
            </a:r>
          </a:p>
          <a:p>
            <a:pPr>
              <a:spcBef>
                <a:spcPct val="0"/>
              </a:spcBef>
              <a:buFontTx/>
              <a:buNone/>
            </a:pPr>
            <a:endParaRPr lang="en-GB" altLang="en-US" sz="2600" dirty="0">
              <a:cs typeface="Calibri" panose="020F0502020204030204" pitchFamily="34" charset="0"/>
            </a:endParaRPr>
          </a:p>
          <a:p>
            <a:pPr>
              <a:spcBef>
                <a:spcPct val="0"/>
              </a:spcBef>
              <a:buFontTx/>
              <a:buNone/>
            </a:pPr>
            <a:r>
              <a:rPr lang="en-GB" altLang="en-US" sz="2600" dirty="0">
                <a:cs typeface="Calibri" panose="020F0502020204030204" pitchFamily="34" charset="0"/>
              </a:rPr>
              <a:t>Part 3 - Commercial/Price (how much for doing it)</a:t>
            </a:r>
          </a:p>
          <a:p>
            <a:pPr>
              <a:spcBef>
                <a:spcPct val="0"/>
              </a:spcBef>
              <a:buFontTx/>
              <a:buNone/>
            </a:pPr>
            <a:endParaRPr lang="en-GB" altLang="en-US" sz="2600" dirty="0">
              <a:cs typeface="Calibri" panose="020F0502020204030204" pitchFamily="34" charset="0"/>
            </a:endParaRPr>
          </a:p>
        </p:txBody>
      </p:sp>
      <p:sp>
        <p:nvSpPr>
          <p:cNvPr id="2" name="Title 1" descr="Tenders – breaking it down&#10;" title="Tenders – breaking it down"/>
          <p:cNvSpPr>
            <a:spLocks noGrp="1"/>
          </p:cNvSpPr>
          <p:nvPr>
            <p:ph type="title"/>
          </p:nvPr>
        </p:nvSpPr>
        <p:spPr>
          <a:xfrm>
            <a:off x="-622300" y="1436356"/>
            <a:ext cx="8229600" cy="1143000"/>
          </a:xfrm>
        </p:spPr>
        <p:txBody>
          <a:bodyPr/>
          <a:lstStyle/>
          <a:p>
            <a:r>
              <a:rPr lang="en-GB" altLang="en-US" sz="3600" b="1" dirty="0" smtClean="0">
                <a:solidFill>
                  <a:srgbClr val="3F43AD"/>
                </a:solidFill>
              </a:rPr>
              <a:t>Tenders – breaking it down</a:t>
            </a:r>
            <a:br>
              <a:rPr lang="en-GB" altLang="en-US" sz="3600" b="1" dirty="0" smtClean="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title="ABC Procurement Thresholds"/>
          <p:cNvSpPr txBox="1">
            <a:spLocks/>
          </p:cNvSpPr>
          <p:nvPr/>
        </p:nvSpPr>
        <p:spPr bwMode="auto">
          <a:xfrm>
            <a:off x="1150217" y="1284288"/>
            <a:ext cx="71199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3800" b="1" dirty="0">
              <a:solidFill>
                <a:srgbClr val="3F43AD"/>
              </a:solidFill>
            </a:endParaRPr>
          </a:p>
        </p:txBody>
      </p:sp>
      <p:sp>
        <p:nvSpPr>
          <p:cNvPr id="14339" name="AutoShape 7"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14340"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AutoShape 7"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4342"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4344" name="TextBox 6"/>
          <p:cNvSpPr txBox="1">
            <a:spLocks noChangeArrowheads="1"/>
          </p:cNvSpPr>
          <p:nvPr/>
        </p:nvSpPr>
        <p:spPr bwMode="auto">
          <a:xfrm>
            <a:off x="900113" y="2124075"/>
            <a:ext cx="678973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sz="2600" b="1"/>
              <a:t>Contracts for Services and Supplies</a:t>
            </a:r>
            <a:endParaRPr lang="en-GB" altLang="en-US" sz="2100"/>
          </a:p>
        </p:txBody>
      </p:sp>
      <p:graphicFrame>
        <p:nvGraphicFramePr>
          <p:cNvPr id="13" name="Table 12" descr="Table describing contract values for services and supplies and the procurement action required" title="Supplies and Services table"/>
          <p:cNvGraphicFramePr>
            <a:graphicFrameLocks noGrp="1"/>
          </p:cNvGraphicFramePr>
          <p:nvPr>
            <p:extLst>
              <p:ext uri="{D42A27DB-BD31-4B8C-83A1-F6EECF244321}">
                <p14:modId xmlns:p14="http://schemas.microsoft.com/office/powerpoint/2010/main" val="715110649"/>
              </p:ext>
            </p:extLst>
          </p:nvPr>
        </p:nvGraphicFramePr>
        <p:xfrm>
          <a:off x="998538" y="2668588"/>
          <a:ext cx="7343775" cy="3197224"/>
        </p:xfrm>
        <a:graphic>
          <a:graphicData uri="http://schemas.openxmlformats.org/drawingml/2006/table">
            <a:tbl>
              <a:tblPr firstRow="1" firstCol="1" bandRow="1">
                <a:tableStyleId>{5C22544A-7EE6-4342-B048-85BDC9FD1C3A}</a:tableStyleId>
              </a:tblPr>
              <a:tblGrid>
                <a:gridCol w="786748"/>
                <a:gridCol w="1695302"/>
                <a:gridCol w="4861725"/>
              </a:tblGrid>
              <a:tr h="245406">
                <a:tc>
                  <a:txBody>
                    <a:bodyPr/>
                    <a:lstStyle/>
                    <a:p>
                      <a:pPr algn="ctr">
                        <a:lnSpc>
                          <a:spcPct val="115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1400" dirty="0">
                          <a:effectLst/>
                        </a:rPr>
                        <a:t>Value</a:t>
                      </a:r>
                      <a:endParaRPr lang="en-GB" sz="1400" dirty="0">
                        <a:effectLst/>
                        <a:latin typeface="Calibri" panose="020F0502020204030204" pitchFamily="34" charset="0"/>
                        <a:ea typeface="Calibri" panose="020F0502020204030204" pitchFamily="34" charset="0"/>
                      </a:endParaRPr>
                    </a:p>
                  </a:txBody>
                  <a:tcPr marL="47969" marR="4796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1400" dirty="0">
                          <a:effectLst/>
                        </a:rPr>
                        <a:t>Action</a:t>
                      </a:r>
                      <a:endParaRPr lang="en-GB" sz="1400" dirty="0">
                        <a:effectLst/>
                        <a:latin typeface="Calibri" panose="020F0502020204030204" pitchFamily="34" charset="0"/>
                        <a:ea typeface="Calibri" panose="020F0502020204030204" pitchFamily="34" charset="0"/>
                      </a:endParaRPr>
                    </a:p>
                  </a:txBody>
                  <a:tcPr marL="47969" marR="4796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6793">
                <a:tc rowSpan="4">
                  <a:txBody>
                    <a:bodyPr/>
                    <a:lstStyle/>
                    <a:p>
                      <a:pPr algn="ctr">
                        <a:lnSpc>
                          <a:spcPct val="115000"/>
                        </a:lnSpc>
                        <a:spcAft>
                          <a:spcPts val="0"/>
                        </a:spcAft>
                      </a:pPr>
                      <a:endParaRPr lang="en-GB" sz="1400" dirty="0">
                        <a:effectLst/>
                      </a:endParaRPr>
                    </a:p>
                    <a:p>
                      <a:pPr algn="ctr">
                        <a:lnSpc>
                          <a:spcPct val="115000"/>
                        </a:lnSpc>
                        <a:spcAft>
                          <a:spcPts val="0"/>
                        </a:spcAft>
                      </a:pPr>
                      <a:endParaRPr lang="en-GB" sz="1400" dirty="0">
                        <a:effectLst/>
                      </a:endParaRPr>
                    </a:p>
                    <a:p>
                      <a:pPr algn="ctr">
                        <a:lnSpc>
                          <a:spcPct val="115000"/>
                        </a:lnSpc>
                        <a:spcAft>
                          <a:spcPts val="0"/>
                        </a:spcAft>
                      </a:pPr>
                      <a:endParaRPr lang="en-GB" sz="1400" dirty="0">
                        <a:effectLst/>
                      </a:endParaRPr>
                    </a:p>
                    <a:p>
                      <a:pPr algn="ctr">
                        <a:lnSpc>
                          <a:spcPct val="115000"/>
                        </a:lnSpc>
                        <a:spcAft>
                          <a:spcPts val="0"/>
                        </a:spcAft>
                      </a:pPr>
                      <a:endParaRPr lang="en-GB" sz="1400" dirty="0">
                        <a:effectLst/>
                      </a:endParaRPr>
                    </a:p>
                    <a:p>
                      <a:pPr algn="ctr">
                        <a:lnSpc>
                          <a:spcPct val="115000"/>
                        </a:lnSpc>
                        <a:spcAft>
                          <a:spcPts val="0"/>
                        </a:spcAft>
                      </a:pPr>
                      <a:r>
                        <a:rPr lang="en-GB" sz="1400" dirty="0">
                          <a:effectLst/>
                        </a:rPr>
                        <a:t>Supplies &amp; Services</a:t>
                      </a:r>
                      <a:endParaRPr lang="en-GB" sz="140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1400" i="0" dirty="0">
                          <a:effectLst/>
                        </a:rPr>
                        <a:t>£0 - £999</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spcAft>
                          <a:spcPts val="0"/>
                        </a:spcAft>
                      </a:pPr>
                      <a:r>
                        <a:rPr lang="en-GB" sz="1400" i="0" dirty="0">
                          <a:effectLst/>
                        </a:rPr>
                        <a:t>Pricing agreement should be reached prior to purchase, file note must be kept.</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20169">
                <a:tc vMerge="1">
                  <a:txBody>
                    <a:bodyPr/>
                    <a:lstStyle/>
                    <a:p>
                      <a:endParaRPr lang="en-GB"/>
                    </a:p>
                  </a:txBody>
                  <a:tcPr/>
                </a:tc>
                <a:tc>
                  <a:txBody>
                    <a:bodyPr/>
                    <a:lstStyle/>
                    <a:p>
                      <a:pPr>
                        <a:lnSpc>
                          <a:spcPct val="115000"/>
                        </a:lnSpc>
                        <a:spcAft>
                          <a:spcPts val="0"/>
                        </a:spcAft>
                      </a:pPr>
                      <a:r>
                        <a:rPr lang="en-GB" sz="1400" i="0" dirty="0">
                          <a:effectLst/>
                        </a:rPr>
                        <a:t>£1,000 - £49,999</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spcAft>
                          <a:spcPts val="0"/>
                        </a:spcAft>
                      </a:pPr>
                      <a:r>
                        <a:rPr lang="en-GB" sz="1400" i="0" dirty="0" smtClean="0">
                          <a:effectLst/>
                        </a:rPr>
                        <a:t>Single or dual stage ( Quick Quote )use </a:t>
                      </a:r>
                      <a:r>
                        <a:rPr lang="en-GB" sz="1400" i="0" dirty="0">
                          <a:effectLst/>
                        </a:rPr>
                        <a:t>Public Contracts Scotland</a:t>
                      </a:r>
                    </a:p>
                    <a:p>
                      <a:pPr algn="l">
                        <a:lnSpc>
                          <a:spcPct val="100000"/>
                        </a:lnSpc>
                        <a:spcAft>
                          <a:spcPts val="0"/>
                        </a:spcAft>
                      </a:pPr>
                      <a:r>
                        <a:rPr lang="en-GB" sz="1400" i="0" dirty="0">
                          <a:effectLst/>
                        </a:rPr>
                        <a:t>or</a:t>
                      </a:r>
                    </a:p>
                    <a:p>
                      <a:pPr algn="l">
                        <a:lnSpc>
                          <a:spcPct val="100000"/>
                        </a:lnSpc>
                        <a:spcAft>
                          <a:spcPts val="0"/>
                        </a:spcAft>
                      </a:pPr>
                      <a:r>
                        <a:rPr lang="en-GB" sz="1400" i="0" dirty="0">
                          <a:effectLst/>
                        </a:rPr>
                        <a:t>Mini-comp/direct</a:t>
                      </a:r>
                      <a:r>
                        <a:rPr lang="en-GB" sz="1400" i="0" baseline="0" dirty="0">
                          <a:effectLst/>
                        </a:rPr>
                        <a:t> award</a:t>
                      </a:r>
                      <a:r>
                        <a:rPr lang="en-GB" sz="1400" i="0" dirty="0">
                          <a:effectLst/>
                        </a:rPr>
                        <a:t> from an established framework.</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20169">
                <a:tc vMerge="1">
                  <a:txBody>
                    <a:bodyPr/>
                    <a:lstStyle/>
                    <a:p>
                      <a:endParaRPr lang="en-GB"/>
                    </a:p>
                  </a:txBody>
                  <a:tcPr/>
                </a:tc>
                <a:tc>
                  <a:txBody>
                    <a:bodyPr/>
                    <a:lstStyle/>
                    <a:p>
                      <a:pPr>
                        <a:lnSpc>
                          <a:spcPct val="115000"/>
                        </a:lnSpc>
                        <a:spcAft>
                          <a:spcPts val="0"/>
                        </a:spcAft>
                      </a:pPr>
                      <a:r>
                        <a:rPr lang="en-GB" sz="1400" i="0" dirty="0">
                          <a:effectLst/>
                        </a:rPr>
                        <a:t>£50,000 - £</a:t>
                      </a:r>
                      <a:r>
                        <a:rPr lang="en-GB" sz="1400" i="0" dirty="0" smtClean="0">
                          <a:effectLst/>
                        </a:rPr>
                        <a:t>189.239</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spcAft>
                          <a:spcPts val="0"/>
                        </a:spcAft>
                      </a:pPr>
                      <a:r>
                        <a:rPr lang="en-GB" sz="1400" i="0" dirty="0" smtClean="0">
                          <a:effectLst/>
                        </a:rPr>
                        <a:t>Regulated </a:t>
                      </a:r>
                      <a:r>
                        <a:rPr lang="en-GB" sz="1400" i="0" dirty="0">
                          <a:effectLst/>
                        </a:rPr>
                        <a:t>Contracts use Public Contracts Scotland</a:t>
                      </a:r>
                    </a:p>
                    <a:p>
                      <a:pPr algn="l">
                        <a:lnSpc>
                          <a:spcPct val="100000"/>
                        </a:lnSpc>
                        <a:spcAft>
                          <a:spcPts val="0"/>
                        </a:spcAft>
                      </a:pPr>
                      <a:r>
                        <a:rPr lang="en-GB" sz="1400" i="0" dirty="0">
                          <a:effectLst/>
                        </a:rPr>
                        <a:t>or</a:t>
                      </a:r>
                    </a:p>
                    <a:p>
                      <a:pPr algn="l">
                        <a:lnSpc>
                          <a:spcPct val="100000"/>
                        </a:lnSpc>
                        <a:spcAft>
                          <a:spcPts val="0"/>
                        </a:spcAft>
                      </a:pPr>
                      <a:r>
                        <a:rPr lang="en-GB" sz="1400" i="0" dirty="0">
                          <a:effectLst/>
                        </a:rPr>
                        <a:t>Mini-comp/direct</a:t>
                      </a:r>
                      <a:r>
                        <a:rPr lang="en-GB" sz="1400" i="0" baseline="0" dirty="0">
                          <a:effectLst/>
                        </a:rPr>
                        <a:t> award</a:t>
                      </a:r>
                      <a:r>
                        <a:rPr lang="en-GB" sz="1400" i="0" dirty="0">
                          <a:effectLst/>
                        </a:rPr>
                        <a:t> from an established framework.</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4687">
                <a:tc vMerge="1">
                  <a:txBody>
                    <a:bodyPr/>
                    <a:lstStyle/>
                    <a:p>
                      <a:endParaRPr lang="en-GB"/>
                    </a:p>
                  </a:txBody>
                  <a:tcPr/>
                </a:tc>
                <a:tc>
                  <a:txBody>
                    <a:bodyPr/>
                    <a:lstStyle/>
                    <a:p>
                      <a:pPr>
                        <a:lnSpc>
                          <a:spcPct val="115000"/>
                        </a:lnSpc>
                        <a:spcAft>
                          <a:spcPts val="0"/>
                        </a:spcAft>
                      </a:pPr>
                      <a:r>
                        <a:rPr lang="en-GB" sz="1400" i="0" dirty="0">
                          <a:effectLst/>
                        </a:rPr>
                        <a:t>&gt; £</a:t>
                      </a:r>
                      <a:r>
                        <a:rPr lang="en-GB" sz="1400" i="0" dirty="0" smtClean="0">
                          <a:effectLst/>
                        </a:rPr>
                        <a:t>189,330</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lnSpc>
                          <a:spcPct val="100000"/>
                        </a:lnSpc>
                        <a:spcAft>
                          <a:spcPts val="0"/>
                        </a:spcAft>
                      </a:pPr>
                      <a:r>
                        <a:rPr lang="en-GB" sz="1400" i="0" dirty="0" smtClean="0">
                          <a:effectLst/>
                        </a:rPr>
                        <a:t>Tender – post 31</a:t>
                      </a:r>
                      <a:r>
                        <a:rPr lang="en-GB" sz="1400" i="0" baseline="30000" dirty="0" smtClean="0">
                          <a:effectLst/>
                        </a:rPr>
                        <a:t>st</a:t>
                      </a:r>
                      <a:r>
                        <a:rPr lang="en-GB" sz="1400" i="0" dirty="0" smtClean="0">
                          <a:effectLst/>
                        </a:rPr>
                        <a:t> Dec 20 use Find a Tender Service ( FTS) Notice ( open or Restricted tender ) Mini-comp/direct</a:t>
                      </a:r>
                      <a:r>
                        <a:rPr lang="en-GB" sz="1400" i="0" baseline="0" dirty="0" smtClean="0">
                          <a:effectLst/>
                        </a:rPr>
                        <a:t> </a:t>
                      </a:r>
                      <a:r>
                        <a:rPr lang="en-GB" sz="1400" i="0" baseline="0" dirty="0">
                          <a:effectLst/>
                        </a:rPr>
                        <a:t>award</a:t>
                      </a:r>
                      <a:r>
                        <a:rPr lang="en-GB" sz="1400" i="0" dirty="0">
                          <a:effectLst/>
                        </a:rPr>
                        <a:t> from an established framework.</a:t>
                      </a:r>
                      <a:endParaRPr lang="en-GB" sz="1400" i="0" dirty="0">
                        <a:effectLst/>
                        <a:latin typeface="Calibri" panose="020F0502020204030204" pitchFamily="34" charset="0"/>
                        <a:ea typeface="Calibri" panose="020F0502020204030204" pitchFamily="34" charset="0"/>
                      </a:endParaRPr>
                    </a:p>
                  </a:txBody>
                  <a:tcPr marL="47969" marR="4796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4" name="TextBox 13"/>
          <p:cNvSpPr txBox="1"/>
          <p:nvPr/>
        </p:nvSpPr>
        <p:spPr>
          <a:xfrm>
            <a:off x="900113" y="5924550"/>
            <a:ext cx="6954837" cy="254000"/>
          </a:xfrm>
          <a:prstGeom prst="rect">
            <a:avLst/>
          </a:prstGeom>
          <a:noFill/>
        </p:spPr>
        <p:txBody>
          <a:bodyPr>
            <a:spAutoFit/>
          </a:bodyPr>
          <a:lstStyle/>
          <a:p>
            <a:pPr eaLnBrk="1" hangingPunct="1">
              <a:defRPr/>
            </a:pPr>
            <a:r>
              <a:rPr lang="en-GB" altLang="en-US" sz="1050" i="1" dirty="0">
                <a:solidFill>
                  <a:srgbClr val="002060"/>
                </a:solidFill>
                <a:latin typeface="Arial" panose="020B0604020202020204" pitchFamily="34" charset="0"/>
                <a:ea typeface="Calibri" panose="020F0502020204030204" pitchFamily="34" charset="0"/>
              </a:rPr>
              <a:t>(Includes: EU financial thresholds/Regs, Scottish Procurement Regs and Council Standing Orders requirements)</a:t>
            </a:r>
            <a:endParaRPr lang="en-GB" sz="1050" dirty="0"/>
          </a:p>
        </p:txBody>
      </p:sp>
      <p:sp>
        <p:nvSpPr>
          <p:cNvPr id="2" name="Title 1"/>
          <p:cNvSpPr>
            <a:spLocks noGrp="1"/>
          </p:cNvSpPr>
          <p:nvPr>
            <p:ph type="title"/>
          </p:nvPr>
        </p:nvSpPr>
        <p:spPr>
          <a:xfrm>
            <a:off x="798513" y="1327368"/>
            <a:ext cx="8229600" cy="1143000"/>
          </a:xfrm>
        </p:spPr>
        <p:txBody>
          <a:bodyPr/>
          <a:lstStyle/>
          <a:p>
            <a:pPr algn="l"/>
            <a:r>
              <a:rPr lang="en-GB" altLang="en-US" sz="3600" b="1" dirty="0">
                <a:solidFill>
                  <a:srgbClr val="3F43AD"/>
                </a:solidFill>
              </a:rPr>
              <a:t>ABC Procurement </a:t>
            </a:r>
            <a:r>
              <a:rPr lang="en-GB" altLang="en-US" sz="3600" b="1" dirty="0" smtClean="0">
                <a:solidFill>
                  <a:srgbClr val="3F43AD"/>
                </a:solidFill>
              </a:rPr>
              <a:t>Thresholds – Service and Supplies </a:t>
            </a:r>
            <a:r>
              <a:rPr lang="en-GB" altLang="en-US" sz="3600" b="1" dirty="0">
                <a:solidFill>
                  <a:srgbClr val="3F43AD"/>
                </a:solidFill>
              </a:rPr>
              <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title="ABC Procurement Thresholds"/>
          <p:cNvSpPr txBox="1">
            <a:spLocks/>
          </p:cNvSpPr>
          <p:nvPr/>
        </p:nvSpPr>
        <p:spPr bwMode="auto">
          <a:xfrm>
            <a:off x="735012" y="1303338"/>
            <a:ext cx="7119937"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3800" b="1" dirty="0">
              <a:solidFill>
                <a:srgbClr val="3F43AD"/>
              </a:solidFill>
            </a:endParaRPr>
          </a:p>
        </p:txBody>
      </p:sp>
      <p:sp>
        <p:nvSpPr>
          <p:cNvPr id="16387" name="AutoShape 7"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16388"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AutoShape 7"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16390"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6392" name="TextBox 6"/>
          <p:cNvSpPr txBox="1">
            <a:spLocks noChangeArrowheads="1"/>
          </p:cNvSpPr>
          <p:nvPr/>
        </p:nvSpPr>
        <p:spPr bwMode="auto">
          <a:xfrm>
            <a:off x="900113" y="2124075"/>
            <a:ext cx="6789737"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sz="2600" b="1"/>
              <a:t>Contracts for Works</a:t>
            </a:r>
            <a:endParaRPr lang="en-GB" altLang="en-US" sz="2100"/>
          </a:p>
        </p:txBody>
      </p:sp>
      <p:graphicFrame>
        <p:nvGraphicFramePr>
          <p:cNvPr id="15" name="Content Placeholder 4" descr="A table describing the values of contracts for works and the procurement actions required" title="Contracts for works table"/>
          <p:cNvGraphicFramePr>
            <a:graphicFrameLocks/>
          </p:cNvGraphicFramePr>
          <p:nvPr>
            <p:extLst>
              <p:ext uri="{D42A27DB-BD31-4B8C-83A1-F6EECF244321}">
                <p14:modId xmlns:p14="http://schemas.microsoft.com/office/powerpoint/2010/main" val="1170671838"/>
              </p:ext>
            </p:extLst>
          </p:nvPr>
        </p:nvGraphicFramePr>
        <p:xfrm>
          <a:off x="996950" y="2671763"/>
          <a:ext cx="7342188" cy="3225800"/>
        </p:xfrm>
        <a:graphic>
          <a:graphicData uri="http://schemas.openxmlformats.org/drawingml/2006/table">
            <a:tbl>
              <a:tblPr firstRow="1" firstCol="1" bandRow="1" bandCol="1">
                <a:tableStyleId>{5C22544A-7EE6-4342-B048-85BDC9FD1C3A}</a:tableStyleId>
              </a:tblPr>
              <a:tblGrid>
                <a:gridCol w="766087">
                  <a:extLst>
                    <a:ext uri="{9D8B030D-6E8A-4147-A177-3AD203B41FA5}"/>
                  </a:extLst>
                </a:gridCol>
                <a:gridCol w="1828978">
                  <a:extLst>
                    <a:ext uri="{9D8B030D-6E8A-4147-A177-3AD203B41FA5}"/>
                  </a:extLst>
                </a:gridCol>
                <a:gridCol w="4747123">
                  <a:extLst>
                    <a:ext uri="{9D8B030D-6E8A-4147-A177-3AD203B41FA5}"/>
                  </a:extLst>
                </a:gridCol>
              </a:tblGrid>
              <a:tr h="694304">
                <a:tc rowSpan="4">
                  <a:txBody>
                    <a:bodyPr/>
                    <a:lstStyle/>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nSpc>
                          <a:spcPct val="115000"/>
                        </a:lnSpc>
                        <a:spcAft>
                          <a:spcPts val="0"/>
                        </a:spcAft>
                      </a:pPr>
                      <a:endParaRPr lang="en-GB" sz="1400" dirty="0" smtClean="0">
                        <a:effectLst/>
                      </a:endParaRPr>
                    </a:p>
                    <a:p>
                      <a:pPr algn="ctr">
                        <a:lnSpc>
                          <a:spcPct val="115000"/>
                        </a:lnSpc>
                        <a:spcAft>
                          <a:spcPts val="0"/>
                        </a:spcAft>
                      </a:pPr>
                      <a:r>
                        <a:rPr lang="en-GB" sz="1400" dirty="0" smtClean="0">
                          <a:effectLst/>
                        </a:rPr>
                        <a:t>Works</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en-GB" sz="1400" b="0" dirty="0">
                          <a:solidFill>
                            <a:sysClr val="windowText" lastClr="000000"/>
                          </a:solidFill>
                          <a:effectLst/>
                        </a:rPr>
                        <a:t>£0 - £999</a:t>
                      </a:r>
                      <a:endParaRPr lang="en-GB" sz="1400" b="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lnSpc>
                          <a:spcPct val="100000"/>
                        </a:lnSpc>
                        <a:spcAft>
                          <a:spcPts val="0"/>
                        </a:spcAft>
                      </a:pPr>
                      <a:r>
                        <a:rPr lang="en-GB" sz="1400" b="0" dirty="0">
                          <a:solidFill>
                            <a:sysClr val="windowText" lastClr="000000"/>
                          </a:solidFill>
                          <a:effectLst/>
                        </a:rPr>
                        <a:t>Pricing agreement should be reached prior to purchase, can be done verbally but file note must be kept/ Quick Quote can be carried out if required</a:t>
                      </a:r>
                      <a:endParaRPr lang="en-GB" sz="1400" b="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extLst>
              </a:tr>
              <a:tr h="1521896">
                <a:tc vMerge="1">
                  <a:txBody>
                    <a:bodyPr/>
                    <a:lstStyle/>
                    <a:p>
                      <a:endParaRPr lang="en-GB"/>
                    </a:p>
                  </a:txBody>
                  <a:tcPr/>
                </a:tc>
                <a:tc>
                  <a:txBody>
                    <a:bodyPr/>
                    <a:lstStyle/>
                    <a:p>
                      <a:pPr>
                        <a:lnSpc>
                          <a:spcPct val="115000"/>
                        </a:lnSpc>
                        <a:spcAft>
                          <a:spcPts val="0"/>
                        </a:spcAft>
                      </a:pPr>
                      <a:r>
                        <a:rPr lang="en-GB" sz="1400" dirty="0">
                          <a:effectLst/>
                        </a:rPr>
                        <a:t>£1,000 - £2,000,000</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0000"/>
                        </a:lnSpc>
                        <a:spcAft>
                          <a:spcPts val="0"/>
                        </a:spcAft>
                      </a:pPr>
                      <a:r>
                        <a:rPr lang="en-GB" sz="1400" dirty="0">
                          <a:effectLst/>
                        </a:rPr>
                        <a:t>Quick Quote </a:t>
                      </a:r>
                      <a:r>
                        <a:rPr lang="en-GB" sz="1400" dirty="0" smtClean="0">
                          <a:effectLst/>
                        </a:rPr>
                        <a:t>(Invitation to quote - ITQ </a:t>
                      </a:r>
                      <a:r>
                        <a:rPr lang="en-GB" sz="1400" dirty="0">
                          <a:effectLst/>
                        </a:rPr>
                        <a:t>or </a:t>
                      </a:r>
                      <a:r>
                        <a:rPr lang="en-GB" sz="1400" dirty="0" smtClean="0">
                          <a:effectLst/>
                        </a:rPr>
                        <a:t>Invitation to</a:t>
                      </a:r>
                      <a:r>
                        <a:rPr lang="en-GB" sz="1400" baseline="0" dirty="0" smtClean="0">
                          <a:effectLst/>
                        </a:rPr>
                        <a:t> tender - ITT</a:t>
                      </a:r>
                      <a:r>
                        <a:rPr lang="en-GB" sz="1400" dirty="0" smtClean="0">
                          <a:effectLst/>
                        </a:rPr>
                        <a:t> </a:t>
                      </a:r>
                      <a:r>
                        <a:rPr lang="en-GB" sz="1400" dirty="0">
                          <a:effectLst/>
                        </a:rPr>
                        <a:t>depending on value and scope of works), if applicable use Vendor Rating System (VRS) for distribution list. Use Public Contracts Scotland</a:t>
                      </a:r>
                    </a:p>
                    <a:p>
                      <a:pPr algn="just">
                        <a:lnSpc>
                          <a:spcPct val="100000"/>
                        </a:lnSpc>
                        <a:spcAft>
                          <a:spcPts val="0"/>
                        </a:spcAft>
                      </a:pPr>
                      <a:r>
                        <a:rPr lang="en-GB" sz="1400" dirty="0">
                          <a:effectLst/>
                        </a:rPr>
                        <a:t>Note: If no VRS or other objective method of selection for  distribution list use single or dual stage tender from £50k to £2m</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extLst>
              </a:tr>
              <a:tr h="467930">
                <a:tc vMerge="1">
                  <a:txBody>
                    <a:bodyPr/>
                    <a:lstStyle/>
                    <a:p>
                      <a:endParaRPr lang="en-GB"/>
                    </a:p>
                  </a:txBody>
                  <a:tcPr/>
                </a:tc>
                <a:tc>
                  <a:txBody>
                    <a:bodyPr/>
                    <a:lstStyle/>
                    <a:p>
                      <a:pPr>
                        <a:lnSpc>
                          <a:spcPct val="115000"/>
                        </a:lnSpc>
                        <a:spcAft>
                          <a:spcPts val="0"/>
                        </a:spcAft>
                      </a:pPr>
                      <a:r>
                        <a:rPr lang="en-GB" sz="1400" dirty="0">
                          <a:effectLst/>
                        </a:rPr>
                        <a:t>£2,000,000- £</a:t>
                      </a:r>
                      <a:r>
                        <a:rPr lang="en-GB" sz="1400" dirty="0" smtClean="0">
                          <a:effectLst/>
                        </a:rPr>
                        <a:t>4,733,251</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just">
                        <a:lnSpc>
                          <a:spcPct val="100000"/>
                        </a:lnSpc>
                        <a:spcAft>
                          <a:spcPts val="0"/>
                        </a:spcAft>
                      </a:pPr>
                      <a:r>
                        <a:rPr lang="en-GB" sz="1400" dirty="0">
                          <a:effectLst/>
                        </a:rPr>
                        <a:t>Regulated Contracts (single or dual stage tender)</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extLst>
              </a:tr>
              <a:tr h="541670">
                <a:tc vMerge="1">
                  <a:txBody>
                    <a:bodyPr/>
                    <a:lstStyle/>
                    <a:p>
                      <a:endParaRPr lang="en-GB"/>
                    </a:p>
                  </a:txBody>
                  <a:tcPr/>
                </a:tc>
                <a:tc>
                  <a:txBody>
                    <a:bodyPr/>
                    <a:lstStyle/>
                    <a:p>
                      <a:pPr>
                        <a:lnSpc>
                          <a:spcPct val="115000"/>
                        </a:lnSpc>
                        <a:spcAft>
                          <a:spcPts val="0"/>
                        </a:spcAft>
                      </a:pPr>
                      <a:r>
                        <a:rPr lang="en-GB" sz="1400" dirty="0">
                          <a:effectLst/>
                        </a:rPr>
                        <a:t>&gt; £</a:t>
                      </a:r>
                      <a:r>
                        <a:rPr lang="en-GB" sz="1400" dirty="0" smtClean="0">
                          <a:effectLst/>
                        </a:rPr>
                        <a:t>4,733,252</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00000"/>
                        </a:lnSpc>
                        <a:spcAft>
                          <a:spcPts val="0"/>
                        </a:spcAft>
                      </a:pPr>
                      <a:r>
                        <a:rPr lang="en-GB" sz="1400" dirty="0">
                          <a:effectLst/>
                        </a:rPr>
                        <a:t>Tender – must be </a:t>
                      </a:r>
                      <a:r>
                        <a:rPr lang="en-GB" sz="1400" dirty="0" smtClean="0">
                          <a:effectLst/>
                        </a:rPr>
                        <a:t>a</a:t>
                      </a:r>
                      <a:r>
                        <a:rPr lang="en-GB" sz="1400" baseline="0" dirty="0" smtClean="0">
                          <a:effectLst/>
                        </a:rPr>
                        <a:t> FTS </a:t>
                      </a:r>
                      <a:r>
                        <a:rPr lang="en-GB" sz="1400" dirty="0" smtClean="0">
                          <a:effectLst/>
                        </a:rPr>
                        <a:t> </a:t>
                      </a:r>
                      <a:r>
                        <a:rPr lang="en-GB" sz="1400" dirty="0">
                          <a:effectLst/>
                        </a:rPr>
                        <a:t>(Open or Restricted Tender)</a:t>
                      </a:r>
                      <a:endParaRPr lang="en-GB"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6424" marR="464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extLst>
              </a:tr>
            </a:tbl>
          </a:graphicData>
        </a:graphic>
      </p:graphicFrame>
      <p:sp>
        <p:nvSpPr>
          <p:cNvPr id="2" name="Title 1"/>
          <p:cNvSpPr>
            <a:spLocks noGrp="1"/>
          </p:cNvSpPr>
          <p:nvPr>
            <p:ph type="title"/>
          </p:nvPr>
        </p:nvSpPr>
        <p:spPr>
          <a:xfrm>
            <a:off x="290367" y="1446961"/>
            <a:ext cx="8229600" cy="1143000"/>
          </a:xfrm>
        </p:spPr>
        <p:txBody>
          <a:bodyPr/>
          <a:lstStyle/>
          <a:p>
            <a:r>
              <a:rPr lang="en-GB" altLang="en-US" sz="3600" b="1" dirty="0">
                <a:solidFill>
                  <a:srgbClr val="3F43AD"/>
                </a:solidFill>
              </a:rPr>
              <a:t>ABC Procurement </a:t>
            </a:r>
            <a:r>
              <a:rPr lang="en-GB" altLang="en-US" sz="3600" b="1" dirty="0" smtClean="0">
                <a:solidFill>
                  <a:srgbClr val="3F43AD"/>
                </a:solidFill>
              </a:rPr>
              <a:t>Thresholds - Works</a:t>
            </a:r>
            <a:r>
              <a:rPr lang="en-GB" altLang="en-US" sz="3600" b="1" dirty="0">
                <a:solidFill>
                  <a:srgbClr val="3F43AD"/>
                </a:solidFill>
              </a:rPr>
              <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AutoShape 7"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18436"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AutoShape 7"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1800" dirty="0" smtClean="0"/>
              <a:t>Foo</a:t>
            </a:r>
            <a:endParaRPr lang="en-GB" altLang="en-US" sz="1800" dirty="0"/>
          </a:p>
        </p:txBody>
      </p:sp>
      <p:sp>
        <p:nvSpPr>
          <p:cNvPr id="18438"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8440" name="TextBox 6" descr="&#10;" title="Contracts for Social Care and other related Services Table "/>
          <p:cNvSpPr txBox="1">
            <a:spLocks noChangeArrowheads="1"/>
          </p:cNvSpPr>
          <p:nvPr/>
        </p:nvSpPr>
        <p:spPr bwMode="auto">
          <a:xfrm>
            <a:off x="900113" y="2124075"/>
            <a:ext cx="743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sz="2600" b="1" dirty="0"/>
              <a:t>Contracts for Social Care and other related Services</a:t>
            </a:r>
            <a:endParaRPr lang="en-GB" altLang="en-US" sz="2100" dirty="0"/>
          </a:p>
        </p:txBody>
      </p:sp>
      <p:graphicFrame>
        <p:nvGraphicFramePr>
          <p:cNvPr id="10" name="Table 9" descr="A table describing values for contracts for Social Care and other related Services and the procurment actions required" title="Contracts for Social Care and other related Services Table"/>
          <p:cNvGraphicFramePr>
            <a:graphicFrameLocks noGrp="1"/>
          </p:cNvGraphicFramePr>
          <p:nvPr>
            <p:extLst>
              <p:ext uri="{D42A27DB-BD31-4B8C-83A1-F6EECF244321}">
                <p14:modId xmlns:p14="http://schemas.microsoft.com/office/powerpoint/2010/main" val="3136960077"/>
              </p:ext>
            </p:extLst>
          </p:nvPr>
        </p:nvGraphicFramePr>
        <p:xfrm>
          <a:off x="996950" y="2671763"/>
          <a:ext cx="7342188" cy="3336926"/>
        </p:xfrm>
        <a:graphic>
          <a:graphicData uri="http://schemas.openxmlformats.org/drawingml/2006/table">
            <a:tbl>
              <a:tblPr firstRow="1" bandRow="1">
                <a:tableStyleId>{5C22544A-7EE6-4342-B048-85BDC9FD1C3A}</a:tableStyleId>
              </a:tblPr>
              <a:tblGrid>
                <a:gridCol w="2014116"/>
                <a:gridCol w="2880676"/>
                <a:gridCol w="2447396"/>
              </a:tblGrid>
              <a:tr h="7085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solidFill>
                            <a:schemeClr val="tx1"/>
                          </a:solidFill>
                          <a:latin typeface="+mj-lt"/>
                        </a:rPr>
                        <a:t>€750,000</a:t>
                      </a:r>
                      <a:r>
                        <a:rPr lang="en-GB" sz="1400" b="1" baseline="0" dirty="0">
                          <a:solidFill>
                            <a:schemeClr val="tx1"/>
                          </a:solidFill>
                          <a:latin typeface="+mj-lt"/>
                        </a:rPr>
                        <a:t> and above</a:t>
                      </a:r>
                      <a:r>
                        <a:rPr lang="en-GB" sz="1400" b="1" kern="1200" dirty="0">
                          <a:solidFill>
                            <a:schemeClr val="tx1"/>
                          </a:solidFill>
                          <a:effectLst/>
                          <a:latin typeface="+mj-lt"/>
                          <a:ea typeface="+mn-ea"/>
                          <a:cs typeface="+mn-cs"/>
                        </a:rPr>
                        <a:t>(£589k)</a:t>
                      </a:r>
                      <a:endParaRPr lang="en-GB" sz="1400" kern="1200" dirty="0">
                        <a:solidFill>
                          <a:schemeClr val="tx1"/>
                        </a:solidFill>
                        <a:effectLst/>
                        <a:latin typeface="+mj-lt"/>
                        <a:ea typeface="+mn-ea"/>
                        <a:cs typeface="+mn-cs"/>
                      </a:endParaRPr>
                    </a:p>
                    <a:p>
                      <a:endParaRPr lang="en-GB" sz="1400" b="1" dirty="0">
                        <a:solidFill>
                          <a:schemeClr val="tx1"/>
                        </a:solidFill>
                        <a:latin typeface="+mj-lt"/>
                      </a:endParaRP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r>
                        <a:rPr lang="en-GB" sz="1400" b="0" dirty="0">
                          <a:solidFill>
                            <a:schemeClr val="tx1"/>
                          </a:solidFill>
                          <a:latin typeface="+mj-lt"/>
                        </a:rPr>
                        <a:t>Must be advertised in OJEU </a:t>
                      </a:r>
                      <a:r>
                        <a:rPr lang="en-GB" sz="1400" b="0" dirty="0" smtClean="0">
                          <a:solidFill>
                            <a:schemeClr val="tx1"/>
                          </a:solidFill>
                          <a:latin typeface="+mj-lt"/>
                        </a:rPr>
                        <a:t>and </a:t>
                      </a:r>
                      <a:r>
                        <a:rPr lang="en-GB" sz="1400" b="0" dirty="0">
                          <a:solidFill>
                            <a:schemeClr val="tx1"/>
                          </a:solidFill>
                          <a:latin typeface="+mj-lt"/>
                        </a:rPr>
                        <a:t>the light tough provisions in the Public Contracts (Scotland) Regulations 2015 apply</a:t>
                      </a: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GB" dirty="0"/>
                    </a:p>
                  </a:txBody>
                  <a:tcPr/>
                </a:tc>
              </a:tr>
              <a:tr h="1314381">
                <a:tc>
                  <a:txBody>
                    <a:bodyPr/>
                    <a:lstStyle/>
                    <a:p>
                      <a:r>
                        <a:rPr lang="en-GB" sz="1400" b="1" dirty="0">
                          <a:solidFill>
                            <a:schemeClr val="tx1"/>
                          </a:solidFill>
                          <a:latin typeface="+mj-lt"/>
                        </a:rPr>
                        <a:t>£50,00 - €750,000</a:t>
                      </a: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rowSpan="2">
                  <a:txBody>
                    <a:bodyPr/>
                    <a:lstStyle/>
                    <a:p>
                      <a:r>
                        <a:rPr lang="en-GB" sz="1400" b="0" dirty="0">
                          <a:latin typeface="+mj-lt"/>
                        </a:rPr>
                        <a:t>May award without seeking</a:t>
                      </a:r>
                      <a:r>
                        <a:rPr lang="en-GB" sz="1400" b="0" baseline="0" dirty="0">
                          <a:latin typeface="+mj-lt"/>
                        </a:rPr>
                        <a:t> offers, but should consider the </a:t>
                      </a:r>
                      <a:r>
                        <a:rPr lang="en-GB" sz="1400" b="0" kern="1200" dirty="0" smtClean="0">
                          <a:solidFill>
                            <a:schemeClr val="dk1"/>
                          </a:solidFill>
                          <a:latin typeface="+mj-lt"/>
                          <a:ea typeface="+mn-ea"/>
                          <a:cs typeface="+mn-cs"/>
                        </a:rPr>
                        <a:t>fundamental principles where </a:t>
                      </a:r>
                      <a:r>
                        <a:rPr lang="en-GB" sz="1400" b="0" kern="1200" dirty="0">
                          <a:solidFill>
                            <a:schemeClr val="dk1"/>
                          </a:solidFill>
                          <a:latin typeface="+mj-lt"/>
                          <a:ea typeface="+mn-ea"/>
                          <a:cs typeface="+mn-cs"/>
                        </a:rPr>
                        <a:t>relevant. F</a:t>
                      </a:r>
                      <a:r>
                        <a:rPr lang="en-GB" sz="1400" b="0" baseline="0" dirty="0">
                          <a:latin typeface="+mj-lt"/>
                        </a:rPr>
                        <a:t>or contracts over £50,000, an award notice must be published on PCS and certain other rules apply </a:t>
                      </a:r>
                    </a:p>
                    <a:p>
                      <a:r>
                        <a:rPr lang="en-GB" sz="1400" b="1" i="1" baseline="0" dirty="0">
                          <a:latin typeface="+mj-lt"/>
                        </a:rPr>
                        <a:t>(See Supplementary Guidance Note 18: Health and Social Care Contracts)</a:t>
                      </a:r>
                      <a:endParaRPr lang="en-GB" sz="1400" b="1" i="1" dirty="0">
                        <a:latin typeface="+mj-lt"/>
                      </a:endParaRP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en-GB" sz="1400" b="0" dirty="0">
                          <a:latin typeface="+mj-lt"/>
                        </a:rPr>
                        <a:t>May choose to seek offers in which cares all provisions of the Procurement Reform (Scotland) Act 2015 apply</a:t>
                      </a: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r>
              <a:tr h="1313953">
                <a:tc>
                  <a:txBody>
                    <a:bodyPr/>
                    <a:lstStyle/>
                    <a:p>
                      <a:r>
                        <a:rPr lang="en-GB" sz="1400" b="1" dirty="0">
                          <a:solidFill>
                            <a:schemeClr val="tx1"/>
                          </a:solidFill>
                          <a:latin typeface="+mj-lt"/>
                        </a:rPr>
                        <a:t>Below £50,000</a:t>
                      </a: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tc>
                  <a:txBody>
                    <a:bodyPr/>
                    <a:lstStyle/>
                    <a:p>
                      <a:r>
                        <a:rPr lang="en-GB" sz="1400" b="0" dirty="0">
                          <a:latin typeface="+mj-lt"/>
                        </a:rPr>
                        <a:t>Non-regulated procurement</a:t>
                      </a:r>
                    </a:p>
                  </a:txBody>
                  <a:tcPr marL="68592" marR="68592" marT="34256" marB="3425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bl>
          </a:graphicData>
        </a:graphic>
      </p:graphicFrame>
      <p:sp>
        <p:nvSpPr>
          <p:cNvPr id="2" name="Title 1"/>
          <p:cNvSpPr>
            <a:spLocks noGrp="1"/>
          </p:cNvSpPr>
          <p:nvPr>
            <p:ph type="title"/>
          </p:nvPr>
        </p:nvSpPr>
        <p:spPr>
          <a:xfrm>
            <a:off x="-376518" y="1340412"/>
            <a:ext cx="8229600" cy="1143000"/>
          </a:xfrm>
        </p:spPr>
        <p:txBody>
          <a:bodyPr/>
          <a:lstStyle/>
          <a:p>
            <a:r>
              <a:rPr lang="en-GB" altLang="en-US" sz="3600" b="1" dirty="0">
                <a:solidFill>
                  <a:srgbClr val="3F43AD"/>
                </a:solidFill>
              </a:rPr>
              <a:t>ABC Procurement Thresholds</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AutoShape 7" descr="Title banner" title="Title banner"/>
          <p:cNvSpPr>
            <a:spLocks noChangeArrowheads="1"/>
          </p:cNvSpPr>
          <p:nvPr/>
        </p:nvSpPr>
        <p:spPr bwMode="auto">
          <a:xfrm>
            <a:off x="12700" y="0"/>
            <a:ext cx="9131300" cy="1027113"/>
          </a:xfrm>
          <a:prstGeom prst="flowChartProcess">
            <a:avLst/>
          </a:prstGeom>
          <a:gradFill rotWithShape="0">
            <a:gsLst>
              <a:gs pos="0">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12700">
                <a:solidFill>
                  <a:srgbClr val="5B9BD5"/>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pic>
        <p:nvPicPr>
          <p:cNvPr id="20484" name="Picture 8" descr="ABC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07300" y="96838"/>
            <a:ext cx="9985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AutoShape 7" descr="Footer banner" title="Footer banner"/>
          <p:cNvSpPr>
            <a:spLocks noChangeArrowheads="1"/>
          </p:cNvSpPr>
          <p:nvPr/>
        </p:nvSpPr>
        <p:spPr bwMode="auto">
          <a:xfrm>
            <a:off x="17463" y="6472238"/>
            <a:ext cx="9131300" cy="360362"/>
          </a:xfrm>
          <a:prstGeom prst="flowChartProcess">
            <a:avLst/>
          </a:prstGeom>
          <a:gradFill rotWithShape="0">
            <a:gsLst>
              <a:gs pos="0">
                <a:srgbClr val="3F43AD"/>
              </a:gs>
              <a:gs pos="24001">
                <a:srgbClr val="3F43AD"/>
              </a:gs>
              <a:gs pos="100000">
                <a:srgbClr val="00A95C"/>
              </a:gs>
            </a:gsLst>
            <a:lin ang="5400000" scaled="1"/>
          </a:gradFill>
          <a:ln>
            <a:noFill/>
          </a:ln>
          <a:effectLst>
            <a:outerShdw dist="28398" dir="3806097" algn="ctr" rotWithShape="0">
              <a:srgbClr val="1F4D78"/>
            </a:outer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endParaRPr lang="en-GB" altLang="en-US" sz="1800"/>
          </a:p>
        </p:txBody>
      </p:sp>
      <p:sp>
        <p:nvSpPr>
          <p:cNvPr id="20486" name="Title 1"/>
          <p:cNvSpPr txBox="1">
            <a:spLocks/>
          </p:cNvSpPr>
          <p:nvPr/>
        </p:nvSpPr>
        <p:spPr bwMode="auto">
          <a:xfrm>
            <a:off x="487363" y="0"/>
            <a:ext cx="4192587"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ct val="0"/>
              </a:spcBef>
              <a:buFontTx/>
              <a:buNone/>
            </a:pPr>
            <a:r>
              <a:rPr lang="en-GB" altLang="en-US" sz="3800" b="1">
                <a:solidFill>
                  <a:schemeClr val="bg1"/>
                </a:solidFill>
                <a:latin typeface="Ebrima" panose="02000000000000000000" pitchFamily="2" charset="0"/>
              </a:rPr>
              <a:t>Talking Tenders</a:t>
            </a:r>
          </a:p>
        </p:txBody>
      </p:sp>
      <p:sp>
        <p:nvSpPr>
          <p:cNvPr id="12" name="Title 1"/>
          <p:cNvSpPr txBox="1">
            <a:spLocks/>
          </p:cNvSpPr>
          <p:nvPr/>
        </p:nvSpPr>
        <p:spPr bwMode="auto">
          <a:xfrm>
            <a:off x="6286500" y="6497638"/>
            <a:ext cx="2400300"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r">
              <a:spcBef>
                <a:spcPct val="0"/>
              </a:spcBef>
              <a:buFontTx/>
              <a:buNone/>
              <a:defRPr/>
            </a:pPr>
            <a:r>
              <a:rPr lang="en-GB" altLang="en-US" sz="1600" b="1" dirty="0" smtClean="0">
                <a:solidFill>
                  <a:schemeClr val="accent1">
                    <a:lumMod val="20000"/>
                    <a:lumOff val="80000"/>
                  </a:schemeClr>
                </a:solidFill>
                <a:latin typeface="Ebrima" panose="02000000000000000000" pitchFamily="2" charset="0"/>
                <a:ea typeface="Ebrima" panose="02000000000000000000" pitchFamily="2" charset="0"/>
                <a:cs typeface="Ebrima" panose="02000000000000000000" pitchFamily="2" charset="0"/>
              </a:rPr>
              <a:t>Helping You</a:t>
            </a:r>
            <a:r>
              <a:rPr lang="en-GB" altLang="en-US" sz="1600" b="1" dirty="0" smtClean="0">
                <a:latin typeface="Ebrima" panose="02000000000000000000" pitchFamily="2" charset="0"/>
                <a:ea typeface="Ebrima" panose="02000000000000000000" pitchFamily="2" charset="0"/>
                <a:cs typeface="Ebrima" panose="02000000000000000000" pitchFamily="2" charset="0"/>
              </a:rPr>
              <a:t> </a:t>
            </a:r>
            <a:r>
              <a:rPr lang="en-GB" altLang="en-US" sz="1600" b="1" dirty="0" smtClean="0">
                <a:solidFill>
                  <a:schemeClr val="bg1"/>
                </a:solidFill>
                <a:latin typeface="Ebrima" panose="02000000000000000000" pitchFamily="2" charset="0"/>
                <a:ea typeface="Ebrima" panose="02000000000000000000" pitchFamily="2" charset="0"/>
                <a:cs typeface="Ebrima" panose="02000000000000000000" pitchFamily="2" charset="0"/>
              </a:rPr>
              <a:t>Bid Better</a:t>
            </a:r>
          </a:p>
        </p:txBody>
      </p:sp>
      <p:sp>
        <p:nvSpPr>
          <p:cNvPr id="10" name="TextBox 9"/>
          <p:cNvSpPr txBox="1"/>
          <p:nvPr/>
        </p:nvSpPr>
        <p:spPr>
          <a:xfrm>
            <a:off x="900113" y="2268538"/>
            <a:ext cx="7524750" cy="3885679"/>
          </a:xfrm>
          <a:prstGeom prst="rect">
            <a:avLst/>
          </a:prstGeom>
          <a:noFill/>
        </p:spPr>
        <p:txBody>
          <a:bodyPr>
            <a:spAutoFit/>
          </a:bodyPr>
          <a:lstStyle/>
          <a:p>
            <a:pPr eaLnBrk="1" hangingPunct="1">
              <a:defRPr/>
            </a:pPr>
            <a:r>
              <a:rPr lang="en-GB" sz="2150" b="1" dirty="0"/>
              <a:t>Register with Public Contracts Scotland</a:t>
            </a:r>
            <a:r>
              <a:rPr lang="en-GB" sz="2150" b="1" dirty="0">
                <a:cs typeface="Calibri"/>
              </a:rPr>
              <a:t> – </a:t>
            </a:r>
            <a:r>
              <a:rPr lang="en-GB" sz="2150" dirty="0">
                <a:cs typeface="Calibri"/>
              </a:rPr>
              <a:t>it</a:t>
            </a:r>
            <a:r>
              <a:rPr lang="en-GB" sz="2150" b="1" dirty="0">
                <a:cs typeface="Calibri"/>
              </a:rPr>
              <a:t> </a:t>
            </a:r>
            <a:r>
              <a:rPr lang="en-GB" sz="2150" dirty="0">
                <a:cs typeface="Calibri"/>
              </a:rPr>
              <a:t>is the d</a:t>
            </a:r>
            <a:r>
              <a:rPr lang="en-GB" sz="2150" dirty="0"/>
              <a:t>efault tender portal for contracts advertised by Scottish public bodies.</a:t>
            </a:r>
          </a:p>
          <a:p>
            <a:pPr eaLnBrk="1" hangingPunct="1">
              <a:spcBef>
                <a:spcPts val="1200"/>
              </a:spcBef>
              <a:defRPr/>
            </a:pPr>
            <a:r>
              <a:rPr lang="en-GB" sz="2150" b="1" dirty="0"/>
              <a:t>Key Actions </a:t>
            </a:r>
            <a:endParaRPr lang="en-GB" sz="2100" dirty="0"/>
          </a:p>
          <a:p>
            <a:pPr marL="342900" indent="-342900" eaLnBrk="1" hangingPunct="1">
              <a:buFont typeface="Arial,Sans-Serif" panose="020B0604020202020204" pitchFamily="34" charset="0"/>
              <a:buChar char="•"/>
              <a:defRPr/>
            </a:pPr>
            <a:r>
              <a:rPr lang="en-GB" sz="2150" dirty="0"/>
              <a:t>Register via </a:t>
            </a:r>
            <a:r>
              <a:rPr lang="en-GB" sz="2150" dirty="0" smtClean="0">
                <a:hlinkClick r:id="rId4"/>
              </a:rPr>
              <a:t>Public Contracts Scotland </a:t>
            </a:r>
            <a:endParaRPr lang="en-GB" sz="2150" dirty="0"/>
          </a:p>
          <a:p>
            <a:pPr marL="342900" indent="-342900" eaLnBrk="1" hangingPunct="1">
              <a:buFont typeface="Arial,Sans-Serif" panose="020B0604020202020204" pitchFamily="34" charset="0"/>
              <a:buChar char="•"/>
              <a:defRPr/>
            </a:pPr>
            <a:r>
              <a:rPr lang="en-GB" sz="2150" dirty="0" smtClean="0"/>
              <a:t>Set </a:t>
            </a:r>
            <a:r>
              <a:rPr lang="en-GB" sz="2150" dirty="0"/>
              <a:t>up Alert Profile</a:t>
            </a:r>
          </a:p>
          <a:p>
            <a:pPr marL="342900" indent="-342900" eaLnBrk="1" hangingPunct="1">
              <a:buFont typeface="Arial,Sans-Serif" panose="020B0604020202020204" pitchFamily="34" charset="0"/>
              <a:buChar char="•"/>
              <a:defRPr/>
            </a:pPr>
            <a:r>
              <a:rPr lang="en-GB" sz="2150" dirty="0"/>
              <a:t>Set up Supplier Finder Profile</a:t>
            </a:r>
          </a:p>
          <a:p>
            <a:pPr marL="342900" indent="-342900" eaLnBrk="1" hangingPunct="1">
              <a:buFont typeface="Arial" panose="020B0604020202020204" pitchFamily="34" charset="0"/>
              <a:buChar char="•"/>
              <a:defRPr/>
            </a:pPr>
            <a:r>
              <a:rPr lang="en-GB" sz="2150" dirty="0"/>
              <a:t>Events, Networking and Relationship-building</a:t>
            </a:r>
            <a:endParaRPr lang="en-GB" sz="2150" dirty="0">
              <a:cs typeface="Calibri"/>
            </a:endParaRPr>
          </a:p>
          <a:p>
            <a:pPr marL="342900" indent="-342900" eaLnBrk="1" hangingPunct="1">
              <a:buFont typeface="Arial" panose="020B0604020202020204" pitchFamily="34" charset="0"/>
              <a:buChar char="•"/>
              <a:defRPr/>
            </a:pPr>
            <a:r>
              <a:rPr lang="en-GB" sz="2150" dirty="0"/>
              <a:t>You can identify potential opportunities which are not yet live either through public bodies’ contract registers or forward purchasing plans</a:t>
            </a:r>
          </a:p>
          <a:p>
            <a:pPr marL="342900" indent="-342900" eaLnBrk="1" hangingPunct="1">
              <a:buFont typeface="Arial" panose="020B0604020202020204" pitchFamily="34" charset="0"/>
              <a:buChar char="•"/>
              <a:defRPr/>
            </a:pPr>
            <a:r>
              <a:rPr lang="en-GB" sz="2150" dirty="0"/>
              <a:t>Contract Award Notices </a:t>
            </a:r>
          </a:p>
        </p:txBody>
      </p:sp>
      <p:sp>
        <p:nvSpPr>
          <p:cNvPr id="2" name="Title 1"/>
          <p:cNvSpPr>
            <a:spLocks noGrp="1"/>
          </p:cNvSpPr>
          <p:nvPr>
            <p:ph type="title"/>
          </p:nvPr>
        </p:nvSpPr>
        <p:spPr>
          <a:xfrm>
            <a:off x="-1186703" y="1379538"/>
            <a:ext cx="8229600" cy="1143000"/>
          </a:xfrm>
        </p:spPr>
        <p:txBody>
          <a:bodyPr/>
          <a:lstStyle/>
          <a:p>
            <a:r>
              <a:rPr lang="en-GB" altLang="en-US" sz="3600" b="1" dirty="0">
                <a:solidFill>
                  <a:srgbClr val="3F43AD"/>
                </a:solidFill>
              </a:rPr>
              <a:t>Finding Opportunities</a:t>
            </a:r>
            <a:br>
              <a:rPr lang="en-GB" altLang="en-US" sz="3600" b="1" dirty="0">
                <a:solidFill>
                  <a:srgbClr val="3F43AD"/>
                </a:solidFill>
              </a:rPr>
            </a:br>
            <a:endParaRPr lang="en-GB" sz="36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CTIVEKEYPADS" val="1,2,3,4,5,6,7,8,9,10,11,12,13,14,15,16,17,18,19,20,21,22,23,24,25,26,27,28,29,30,31,32,33,34,35,36,37,38,39,40,41,42,43,44,45,46,47,48,49,50,51,52,53,54,55,56,57,58,59,60,61,62,63,64,65,66,67,68,69,70,71,72,73,74,75,76,77,78,79,80,81,82,83,84,85,86,87,88,89,90,91,92,93,94,95,96,97,98,99,100,101,102,103,104,105,106,107,108,109,110,111,112,113,114,115,116,117,118,119,120,121,122,123,124,125,126,127,128,129,130,131,132,133,134,135,136,137,138,139,140,141,142,143,144,145,146,147,148,149,150,151,152,153,154,155,156,157,158,159,160,161,162,163,164,165,166,167,168,169,170,171,172,173,174,175,176,177,178,179,180,181,182,183,184,185,186,187,188,189,190,191,192,193,194,195,196,197,198,199,200,201,202,203,204,205,206,207,208,209,210,211,212,213,214,215,216,217,218,219,220,221,222,223,224,225,226,227,228,229,230,231,232,233,234,235,236,237,238,239,240,241,242,243,244,245,246,247,248,249,25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bwMode="auto">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a:spPr>
      <a:bodyPr>
        <a:spAutoFit/>
      </a:bodyPr>
      <a:lstStyle>
        <a:defPPr>
          <a:spcBef>
            <a:spcPct val="0"/>
          </a:spcBef>
          <a:buFontTx/>
          <a:buNone/>
          <a:defRPr sz="2800" dirty="0">
            <a:cs typeface="Calibri" panose="020F050202020403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1425</TotalTime>
  <Words>3066</Words>
  <Application>Microsoft Office PowerPoint</Application>
  <PresentationFormat>On-screen Show (4:3)</PresentationFormat>
  <Paragraphs>323</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MS PGothic</vt:lpstr>
      <vt:lpstr>Arial</vt:lpstr>
      <vt:lpstr>Arial,Sans-Serif</vt:lpstr>
      <vt:lpstr>Calibri</vt:lpstr>
      <vt:lpstr>Ebrima</vt:lpstr>
      <vt:lpstr>Times New Roman</vt:lpstr>
      <vt:lpstr>Office Theme</vt:lpstr>
      <vt:lpstr>Talking Tenders and How to Win Business with Argyll and Bute Council </vt:lpstr>
      <vt:lpstr>An overview of Procurement </vt:lpstr>
      <vt:lpstr>The Procurement Team </vt:lpstr>
      <vt:lpstr>Selling to Argyll and Bute Council </vt:lpstr>
      <vt:lpstr>Tenders – breaking it down </vt:lpstr>
      <vt:lpstr>ABC Procurement Thresholds – Service and Supplies  </vt:lpstr>
      <vt:lpstr>ABC Procurement Thresholds - Works </vt:lpstr>
      <vt:lpstr>ABC Procurement Thresholds </vt:lpstr>
      <vt:lpstr>Finding Opportunities </vt:lpstr>
      <vt:lpstr>Some upcoming tenders … </vt:lpstr>
      <vt:lpstr>Website – source of info - FAQs </vt:lpstr>
      <vt:lpstr>Preparing to Tender … </vt:lpstr>
      <vt:lpstr>Tips for Tendering- preparation </vt:lpstr>
      <vt:lpstr>Tips for Tendering </vt:lpstr>
      <vt:lpstr>Tips – after award  </vt:lpstr>
      <vt:lpstr>Further Information </vt:lpstr>
    </vt:vector>
  </TitlesOfParts>
  <Company>BiP Solutions 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 the Buyer</dc:title>
  <dc:creator>Stephen Maxwell</dc:creator>
  <cp:lastModifiedBy>Moyes, Kirsty</cp:lastModifiedBy>
  <cp:revision>144</cp:revision>
  <dcterms:created xsi:type="dcterms:W3CDTF">2015-05-26T08:45:54Z</dcterms:created>
  <dcterms:modified xsi:type="dcterms:W3CDTF">2021-10-18T09:55:51Z</dcterms:modified>
</cp:coreProperties>
</file>