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74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ounded Rectangle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n-US" smtClean="0"/>
              <a:t>Click to edit Master title style</a:t>
            </a:r>
            <a:endParaRPr kumimoji="0" lang="en-US"/>
          </a:p>
        </p:txBody>
      </p:sp>
      <p:sp>
        <p:nvSpPr>
          <p:cNvPr id="20" name="Subtitl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9" name="Date Placeholder 18"/>
          <p:cNvSpPr>
            <a:spLocks noGrp="1"/>
          </p:cNvSpPr>
          <p:nvPr>
            <p:ph type="dt" sz="half" idx="10"/>
          </p:nvPr>
        </p:nvSpPr>
        <p:spPr/>
        <p:txBody>
          <a:bodyPr/>
          <a:lstStyle>
            <a:extLst/>
          </a:lstStyle>
          <a:p>
            <a:fld id="{B3B0A3C0-F9F5-4587-8D8A-5463078DA4F7}" type="datetimeFigureOut">
              <a:rPr lang="en-GB" smtClean="0"/>
              <a:t>31/03/2016</a:t>
            </a:fld>
            <a:endParaRPr lang="en-GB"/>
          </a:p>
        </p:txBody>
      </p:sp>
      <p:sp>
        <p:nvSpPr>
          <p:cNvPr id="8" name="Footer Placeholder 7"/>
          <p:cNvSpPr>
            <a:spLocks noGrp="1"/>
          </p:cNvSpPr>
          <p:nvPr>
            <p:ph type="ftr" sz="quarter" idx="11"/>
          </p:nvPr>
        </p:nvSpPr>
        <p:spPr/>
        <p:txBody>
          <a:bodyPr/>
          <a:lstStyle>
            <a:extLst/>
          </a:lstStyle>
          <a:p>
            <a:endParaRPr lang="en-GB"/>
          </a:p>
        </p:txBody>
      </p:sp>
      <p:sp>
        <p:nvSpPr>
          <p:cNvPr id="11" name="Slide Number Placeholder 10"/>
          <p:cNvSpPr>
            <a:spLocks noGrp="1"/>
          </p:cNvSpPr>
          <p:nvPr>
            <p:ph type="sldNum" sz="quarter" idx="12"/>
          </p:nvPr>
        </p:nvSpPr>
        <p:spPr/>
        <p:txBody>
          <a:bodyPr/>
          <a:lstStyle>
            <a:extLst/>
          </a:lstStyle>
          <a:p>
            <a:fld id="{10B64F86-AA6C-4AA8-B8A5-A61333CFE256}"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2920" y="530352"/>
            <a:ext cx="8183880" cy="4187952"/>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3B0A3C0-F9F5-4587-8D8A-5463078DA4F7}" type="datetimeFigureOut">
              <a:rPr lang="en-GB" smtClean="0"/>
              <a:t>31/03/2016</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10B64F86-AA6C-4AA8-B8A5-A61333CFE256}"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33400" y="533402"/>
            <a:ext cx="5943600" cy="525780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3B0A3C0-F9F5-4587-8D8A-5463078DA4F7}" type="datetimeFigureOut">
              <a:rPr lang="en-GB" smtClean="0"/>
              <a:t>31/03/2016</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10B64F86-AA6C-4AA8-B8A5-A61333CFE256}"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a:xfrm>
            <a:off x="502920" y="530352"/>
            <a:ext cx="8183880" cy="4187952"/>
          </a:xfrm>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3B0A3C0-F9F5-4587-8D8A-5463078DA4F7}" type="datetimeFigureOut">
              <a:rPr lang="en-GB" smtClean="0"/>
              <a:t>31/03/2016</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10B64F86-AA6C-4AA8-B8A5-A61333CFE256}"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ed Rectangle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B3B0A3C0-F9F5-4587-8D8A-5463078DA4F7}" type="datetimeFigureOut">
              <a:rPr lang="en-GB" smtClean="0"/>
              <a:t>31/03/2016</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10B64F86-AA6C-4AA8-B8A5-A61333CFE256}" type="slidenum">
              <a:rPr lang="en-GB" smtClean="0"/>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B3B0A3C0-F9F5-4587-8D8A-5463078DA4F7}" type="datetimeFigureOut">
              <a:rPr lang="en-GB" smtClean="0"/>
              <a:t>31/03/2016</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10B64F86-AA6C-4AA8-B8A5-A61333CFE256}" type="slidenum">
              <a:rPr lang="en-GB" smtClean="0"/>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nchor="b"/>
          <a:lstStyle>
            <a:lvl1pPr>
              <a:defRPr b="1"/>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B3B0A3C0-F9F5-4587-8D8A-5463078DA4F7}" type="datetimeFigureOut">
              <a:rPr lang="en-GB" smtClean="0"/>
              <a:t>31/03/2016</a:t>
            </a:fld>
            <a:endParaRPr lang="en-GB"/>
          </a:p>
        </p:txBody>
      </p:sp>
      <p:sp>
        <p:nvSpPr>
          <p:cNvPr id="8" name="Footer Placeholder 7"/>
          <p:cNvSpPr>
            <a:spLocks noGrp="1"/>
          </p:cNvSpPr>
          <p:nvPr>
            <p:ph type="ftr" sz="quarter" idx="11"/>
          </p:nvPr>
        </p:nvSpPr>
        <p:spPr/>
        <p:txBody>
          <a:bodyPr/>
          <a:lstStyle>
            <a:extLst/>
          </a:lstStyle>
          <a:p>
            <a:endParaRPr lang="en-GB"/>
          </a:p>
        </p:txBody>
      </p:sp>
      <p:sp>
        <p:nvSpPr>
          <p:cNvPr id="9" name="Slide Number Placeholder 8"/>
          <p:cNvSpPr>
            <a:spLocks noGrp="1"/>
          </p:cNvSpPr>
          <p:nvPr>
            <p:ph type="sldNum" sz="quarter" idx="12"/>
          </p:nvPr>
        </p:nvSpPr>
        <p:spPr/>
        <p:txBody>
          <a:bodyPr/>
          <a:lstStyle>
            <a:extLst/>
          </a:lstStyle>
          <a:p>
            <a:fld id="{10B64F86-AA6C-4AA8-B8A5-A61333CFE256}"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B3B0A3C0-F9F5-4587-8D8A-5463078DA4F7}" type="datetimeFigureOut">
              <a:rPr lang="en-GB" smtClean="0"/>
              <a:t>31/03/2016</a:t>
            </a:fld>
            <a:endParaRPr lang="en-GB"/>
          </a:p>
        </p:txBody>
      </p:sp>
      <p:sp>
        <p:nvSpPr>
          <p:cNvPr id="4" name="Footer Placeholder 3"/>
          <p:cNvSpPr>
            <a:spLocks noGrp="1"/>
          </p:cNvSpPr>
          <p:nvPr>
            <p:ph type="ftr" sz="quarter" idx="11"/>
          </p:nvPr>
        </p:nvSpPr>
        <p:spPr/>
        <p:txBody>
          <a:bodyPr/>
          <a:lstStyle>
            <a:extLst/>
          </a:lstStyle>
          <a:p>
            <a:endParaRPr lang="en-GB"/>
          </a:p>
        </p:txBody>
      </p:sp>
      <p:sp>
        <p:nvSpPr>
          <p:cNvPr id="5" name="Slide Number Placeholder 4"/>
          <p:cNvSpPr>
            <a:spLocks noGrp="1"/>
          </p:cNvSpPr>
          <p:nvPr>
            <p:ph type="sldNum" sz="quarter" idx="12"/>
          </p:nvPr>
        </p:nvSpPr>
        <p:spPr/>
        <p:txBody>
          <a:bodyPr/>
          <a:lstStyle>
            <a:extLst/>
          </a:lstStyle>
          <a:p>
            <a:fld id="{10B64F86-AA6C-4AA8-B8A5-A61333CFE256}"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B3B0A3C0-F9F5-4587-8D8A-5463078DA4F7}" type="datetimeFigureOut">
              <a:rPr lang="en-GB" smtClean="0"/>
              <a:t>31/03/2016</a:t>
            </a:fld>
            <a:endParaRPr lang="en-GB"/>
          </a:p>
        </p:txBody>
      </p:sp>
      <p:sp>
        <p:nvSpPr>
          <p:cNvPr id="3" name="Footer Placeholder 2"/>
          <p:cNvSpPr>
            <a:spLocks noGrp="1"/>
          </p:cNvSpPr>
          <p:nvPr>
            <p:ph type="ftr" sz="quarter" idx="11"/>
          </p:nvPr>
        </p:nvSpPr>
        <p:spPr/>
        <p:txBody>
          <a:bodyPr/>
          <a:lstStyle>
            <a:extLst/>
          </a:lstStyle>
          <a:p>
            <a:endParaRPr lang="en-GB"/>
          </a:p>
        </p:txBody>
      </p:sp>
      <p:sp>
        <p:nvSpPr>
          <p:cNvPr id="4" name="Slide Number Placeholder 3"/>
          <p:cNvSpPr>
            <a:spLocks noGrp="1"/>
          </p:cNvSpPr>
          <p:nvPr>
            <p:ph type="sldNum" sz="quarter" idx="12"/>
          </p:nvPr>
        </p:nvSpPr>
        <p:spPr/>
        <p:txBody>
          <a:bodyPr/>
          <a:lstStyle>
            <a:extLst/>
          </a:lstStyle>
          <a:p>
            <a:fld id="{10B64F86-AA6C-4AA8-B8A5-A61333CFE256}"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B3B0A3C0-F9F5-4587-8D8A-5463078DA4F7}" type="datetimeFigureOut">
              <a:rPr lang="en-GB" smtClean="0"/>
              <a:t>31/03/2016</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10B64F86-AA6C-4AA8-B8A5-A61333CFE256}" type="slidenum">
              <a:rPr lang="en-GB" smtClean="0"/>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 Single Corner Rectangle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B3B0A3C0-F9F5-4587-8D8A-5463078DA4F7}" type="datetimeFigureOut">
              <a:rPr lang="en-GB" smtClean="0"/>
              <a:t>31/03/2016</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10B64F86-AA6C-4AA8-B8A5-A61333CFE256}" type="slidenum">
              <a:rPr lang="en-GB" smtClean="0"/>
              <a:t>‹#›</a:t>
            </a:fld>
            <a:endParaRPr lang="en-GB"/>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n-US" smtClean="0"/>
              <a:t>Click icon to add picture</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Title Placeholder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en-US" smtClean="0"/>
              <a:t>Click to edit Master title style</a:t>
            </a:r>
            <a:endParaRPr kumimoji="0" lang="en-US"/>
          </a:p>
        </p:txBody>
      </p:sp>
      <p:sp>
        <p:nvSpPr>
          <p:cNvPr id="4" name="Text Placeholder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5" name="Date Placeholder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B3B0A3C0-F9F5-4587-8D8A-5463078DA4F7}" type="datetimeFigureOut">
              <a:rPr lang="en-GB" smtClean="0"/>
              <a:t>31/03/2016</a:t>
            </a:fld>
            <a:endParaRPr lang="en-GB"/>
          </a:p>
        </p:txBody>
      </p:sp>
      <p:sp>
        <p:nvSpPr>
          <p:cNvPr id="18" name="Footer Placeholder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en-GB"/>
          </a:p>
        </p:txBody>
      </p:sp>
      <p:sp>
        <p:nvSpPr>
          <p:cNvPr id="5" name="Slide Number Placeholder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10B64F86-AA6C-4AA8-B8A5-A61333CFE256}"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Local Government Finance</a:t>
            </a:r>
            <a:endParaRPr lang="en-GB" dirty="0"/>
          </a:p>
        </p:txBody>
      </p:sp>
      <p:pic>
        <p:nvPicPr>
          <p:cNvPr id="1026" name="Picture 2" descr="C:\Users\stewartme\AppData\Local\Microsoft\Windows\Temporary Internet Files\Content.IE5\DV5BD16P\money-clipart71[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9552" y="1844824"/>
            <a:ext cx="1920240" cy="1752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443108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346920"/>
          </a:xfrm>
        </p:spPr>
        <p:txBody>
          <a:bodyPr>
            <a:normAutofit fontScale="70000" lnSpcReduction="20000"/>
          </a:bodyPr>
          <a:lstStyle/>
          <a:p>
            <a:pPr marL="0" indent="0">
              <a:buNone/>
            </a:pPr>
            <a:r>
              <a:rPr lang="en-GB" b="1" dirty="0" smtClean="0"/>
              <a:t>Fees and Charges</a:t>
            </a:r>
          </a:p>
          <a:p>
            <a:pPr marL="0" indent="0">
              <a:buNone/>
            </a:pPr>
            <a:endParaRPr lang="en-GB" dirty="0"/>
          </a:p>
          <a:p>
            <a:pPr marL="0" indent="0">
              <a:buNone/>
            </a:pPr>
            <a:r>
              <a:rPr lang="en-GB" dirty="0" smtClean="0"/>
              <a:t>Local authorities are entitled to charge service users for the provision of certain services they provide.  This may be in the form or discretionary or mandatory fees.</a:t>
            </a:r>
          </a:p>
          <a:p>
            <a:pPr marL="0" indent="0">
              <a:buNone/>
            </a:pPr>
            <a:endParaRPr lang="en-GB" dirty="0"/>
          </a:p>
          <a:p>
            <a:pPr marL="0" indent="0">
              <a:buNone/>
            </a:pPr>
            <a:r>
              <a:rPr lang="en-GB" dirty="0" smtClean="0"/>
              <a:t>Discretionary Charges are those which the local authority could provide free of charge.  In this case the local authority would used their discretion to levy a charge i.e. charge for use of school premises.</a:t>
            </a:r>
          </a:p>
          <a:p>
            <a:pPr marL="0" indent="0">
              <a:buNone/>
            </a:pPr>
            <a:endParaRPr lang="en-GB" dirty="0"/>
          </a:p>
          <a:p>
            <a:pPr marL="0" indent="0">
              <a:buNone/>
            </a:pPr>
            <a:r>
              <a:rPr lang="en-GB" dirty="0" smtClean="0"/>
              <a:t>Mandatory Charges are those which the local authority must charge for and in a number of instances, the level of charges applied are set by the Scottish Government.</a:t>
            </a:r>
          </a:p>
          <a:p>
            <a:pPr marL="0" indent="0">
              <a:buNone/>
            </a:pPr>
            <a:endParaRPr lang="en-GB" dirty="0"/>
          </a:p>
          <a:p>
            <a:pPr marL="0" indent="0">
              <a:buNone/>
            </a:pPr>
            <a:r>
              <a:rPr lang="en-GB" dirty="0" smtClean="0"/>
              <a:t>Each local authority must be cautious when making assumptions about the likely levels of demand as responsibility for collecting the income will rest with them.</a:t>
            </a:r>
            <a:endParaRPr lang="en-GB" dirty="0"/>
          </a:p>
        </p:txBody>
      </p:sp>
    </p:spTree>
    <p:extLst>
      <p:ext uri="{BB962C8B-B14F-4D97-AF65-F5344CB8AC3E}">
        <p14:creationId xmlns:p14="http://schemas.microsoft.com/office/powerpoint/2010/main" val="1222879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346920"/>
          </a:xfrm>
        </p:spPr>
        <p:txBody>
          <a:bodyPr>
            <a:normAutofit fontScale="92500" lnSpcReduction="20000"/>
          </a:bodyPr>
          <a:lstStyle/>
          <a:p>
            <a:pPr marL="0" indent="0">
              <a:buNone/>
            </a:pPr>
            <a:r>
              <a:rPr lang="en-GB" b="1" dirty="0" smtClean="0"/>
              <a:t>Local Authority Housing Rents</a:t>
            </a:r>
          </a:p>
          <a:p>
            <a:pPr marL="0" indent="0">
              <a:buNone/>
            </a:pPr>
            <a:endParaRPr lang="en-GB" dirty="0" smtClean="0"/>
          </a:p>
          <a:p>
            <a:pPr marL="0" indent="0">
              <a:buNone/>
            </a:pPr>
            <a:r>
              <a:rPr lang="en-GB" dirty="0" smtClean="0"/>
              <a:t>Rents are levied on tenants who occupy local authority houses.  The income is credited to the Housing Revenue Account (HRA)</a:t>
            </a:r>
          </a:p>
          <a:p>
            <a:pPr marL="0" indent="0">
              <a:buNone/>
            </a:pPr>
            <a:endParaRPr lang="en-GB" dirty="0"/>
          </a:p>
          <a:p>
            <a:pPr marL="0" indent="0">
              <a:buNone/>
            </a:pPr>
            <a:r>
              <a:rPr lang="en-GB" b="1" dirty="0" smtClean="0"/>
              <a:t>Housing &amp; Council Tax Benefit Subsidy</a:t>
            </a:r>
          </a:p>
          <a:p>
            <a:pPr marL="0" indent="0">
              <a:buNone/>
            </a:pPr>
            <a:endParaRPr lang="en-GB" dirty="0" smtClean="0"/>
          </a:p>
          <a:p>
            <a:pPr marL="0" indent="0">
              <a:buNone/>
            </a:pPr>
            <a:r>
              <a:rPr lang="en-GB" dirty="0" smtClean="0"/>
              <a:t>Local authorities may pay a means tested benefit to tenants and to council tax payers.  The benefit is intended to provide assistance in meeting the cost of rent and council tax.  The local authority can recovered most of the cost of the benefit in the form of a subsidy, from the Department of Work and Pensions (DWP)</a:t>
            </a:r>
            <a:endParaRPr lang="en-GB" dirty="0"/>
          </a:p>
        </p:txBody>
      </p:sp>
    </p:spTree>
    <p:extLst>
      <p:ext uri="{BB962C8B-B14F-4D97-AF65-F5344CB8AC3E}">
        <p14:creationId xmlns:p14="http://schemas.microsoft.com/office/powerpoint/2010/main" val="21095413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332656"/>
            <a:ext cx="8183880" cy="1051560"/>
          </a:xfrm>
        </p:spPr>
        <p:txBody>
          <a:bodyPr>
            <a:normAutofit fontScale="90000"/>
          </a:bodyPr>
          <a:lstStyle/>
          <a:p>
            <a:r>
              <a:rPr lang="en-GB" dirty="0" smtClean="0"/>
              <a:t>CAPITAL EXPENDITURE &amp; INCOME</a:t>
            </a:r>
            <a:endParaRPr lang="en-GB" dirty="0"/>
          </a:p>
        </p:txBody>
      </p:sp>
      <p:sp>
        <p:nvSpPr>
          <p:cNvPr id="3" name="Content Placeholder 2"/>
          <p:cNvSpPr>
            <a:spLocks noGrp="1"/>
          </p:cNvSpPr>
          <p:nvPr>
            <p:ph idx="1"/>
          </p:nvPr>
        </p:nvSpPr>
        <p:spPr>
          <a:xfrm>
            <a:off x="502920" y="530352"/>
            <a:ext cx="8183880" cy="5562944"/>
          </a:xfrm>
        </p:spPr>
        <p:txBody>
          <a:bodyPr>
            <a:normAutofit fontScale="85000" lnSpcReduction="20000"/>
          </a:bodyPr>
          <a:lstStyle/>
          <a:p>
            <a:pPr marL="0" indent="0">
              <a:buNone/>
            </a:pPr>
            <a:endParaRPr lang="en-GB" dirty="0" smtClean="0"/>
          </a:p>
          <a:p>
            <a:pPr marL="0" indent="0">
              <a:buNone/>
            </a:pPr>
            <a:endParaRPr lang="en-GB" dirty="0"/>
          </a:p>
          <a:p>
            <a:pPr marL="0" indent="0">
              <a:buNone/>
            </a:pPr>
            <a:endParaRPr lang="en-GB" dirty="0" smtClean="0"/>
          </a:p>
          <a:p>
            <a:pPr marL="0" indent="0">
              <a:buNone/>
            </a:pPr>
            <a:r>
              <a:rPr lang="en-GB" dirty="0" smtClean="0"/>
              <a:t>Capital </a:t>
            </a:r>
            <a:r>
              <a:rPr lang="en-GB" dirty="0" smtClean="0"/>
              <a:t>Expenditure is council expenditure on items which have a useful economic life greater than one financial year.  A typical example of capital expenditure is the construction of new council offices.  The principal sources of financial capital expenditure are:</a:t>
            </a:r>
          </a:p>
          <a:p>
            <a:pPr marL="0" indent="0">
              <a:buNone/>
            </a:pPr>
            <a:endParaRPr lang="en-GB" dirty="0"/>
          </a:p>
          <a:p>
            <a:pPr>
              <a:buFont typeface="Wingdings" panose="05000000000000000000" pitchFamily="2" charset="2"/>
              <a:buChar char="v"/>
            </a:pPr>
            <a:r>
              <a:rPr lang="en-GB" dirty="0" smtClean="0"/>
              <a:t>Borrowing by Local </a:t>
            </a:r>
            <a:r>
              <a:rPr lang="en-GB" dirty="0"/>
              <a:t>A</a:t>
            </a:r>
            <a:r>
              <a:rPr lang="en-GB" dirty="0" smtClean="0"/>
              <a:t>uthorities</a:t>
            </a:r>
          </a:p>
          <a:p>
            <a:pPr>
              <a:buFont typeface="Wingdings" panose="05000000000000000000" pitchFamily="2" charset="2"/>
              <a:buChar char="v"/>
            </a:pPr>
            <a:r>
              <a:rPr lang="en-GB" dirty="0" smtClean="0"/>
              <a:t>Using Money </a:t>
            </a:r>
            <a:r>
              <a:rPr lang="en-GB" dirty="0"/>
              <a:t>F</a:t>
            </a:r>
            <a:r>
              <a:rPr lang="en-GB" dirty="0" smtClean="0"/>
              <a:t>rom the Sale of Assets</a:t>
            </a:r>
          </a:p>
          <a:p>
            <a:pPr>
              <a:buFont typeface="Wingdings" panose="05000000000000000000" pitchFamily="2" charset="2"/>
              <a:buChar char="v"/>
            </a:pPr>
            <a:r>
              <a:rPr lang="en-GB" dirty="0" smtClean="0"/>
              <a:t>Revenue Funds</a:t>
            </a:r>
          </a:p>
          <a:p>
            <a:pPr>
              <a:buFont typeface="Wingdings" panose="05000000000000000000" pitchFamily="2" charset="2"/>
              <a:buChar char="v"/>
            </a:pPr>
            <a:r>
              <a:rPr lang="en-GB" dirty="0" smtClean="0"/>
              <a:t>Capital Grants</a:t>
            </a:r>
          </a:p>
          <a:p>
            <a:pPr>
              <a:buFont typeface="Wingdings" panose="05000000000000000000" pitchFamily="2" charset="2"/>
              <a:buChar char="v"/>
            </a:pPr>
            <a:r>
              <a:rPr lang="en-GB" dirty="0" smtClean="0"/>
              <a:t>Leasing Including Private Finance Initiative (PFI)</a:t>
            </a:r>
          </a:p>
          <a:p>
            <a:pPr>
              <a:buFont typeface="Wingdings" panose="05000000000000000000" pitchFamily="2" charset="2"/>
              <a:buChar char="v"/>
            </a:pPr>
            <a:r>
              <a:rPr lang="en-GB" dirty="0" smtClean="0"/>
              <a:t>Contributions from Other Public or Private Sector Bodies</a:t>
            </a:r>
            <a:endParaRPr lang="en-GB" dirty="0"/>
          </a:p>
        </p:txBody>
      </p:sp>
    </p:spTree>
    <p:extLst>
      <p:ext uri="{BB962C8B-B14F-4D97-AF65-F5344CB8AC3E}">
        <p14:creationId xmlns:p14="http://schemas.microsoft.com/office/powerpoint/2010/main" val="3431630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562944"/>
          </a:xfrm>
        </p:spPr>
        <p:txBody>
          <a:bodyPr>
            <a:normAutofit fontScale="62500" lnSpcReduction="20000"/>
          </a:bodyPr>
          <a:lstStyle/>
          <a:p>
            <a:pPr marL="0" indent="0">
              <a:buNone/>
            </a:pPr>
            <a:r>
              <a:rPr lang="en-GB" sz="4500" b="1" dirty="0" smtClean="0"/>
              <a:t>Borrowing</a:t>
            </a:r>
          </a:p>
          <a:p>
            <a:pPr marL="0" indent="0">
              <a:buNone/>
            </a:pPr>
            <a:endParaRPr lang="en-GB" dirty="0"/>
          </a:p>
          <a:p>
            <a:pPr marL="0" indent="0">
              <a:buNone/>
            </a:pPr>
            <a:r>
              <a:rPr lang="en-GB" dirty="0" smtClean="0"/>
              <a:t>The Local Government in Scotland Act 2003 introduced a new freedom for local authorities which specified that it was the responsibility of each local authority to determine how much it can afford to spend on capital based on affordability, prudence and sustainability.  This replaced previous capital controls which were wholly influenced by central direction from Scottish Government.</a:t>
            </a:r>
          </a:p>
          <a:p>
            <a:pPr marL="0" indent="0">
              <a:buNone/>
            </a:pPr>
            <a:endParaRPr lang="en-GB" dirty="0"/>
          </a:p>
          <a:p>
            <a:pPr marL="0" indent="0">
              <a:buNone/>
            </a:pPr>
            <a:r>
              <a:rPr lang="en-GB" dirty="0" smtClean="0"/>
              <a:t>Local authorities determine their own programme for capital investment and in doing so, now determine their own borrowing level, adhering to a professional code developed by CIPFA – The Prudential code for Capital Finance in Local Authorities.  This code ensures that capital expenditure plans are affordable; external borrowing and other long term liabilities are within prudent and sustainable levels; and treasury management decisions are taken in accordance with professional good practice.</a:t>
            </a:r>
          </a:p>
          <a:p>
            <a:pPr marL="0" indent="0">
              <a:buNone/>
            </a:pPr>
            <a:endParaRPr lang="en-GB" dirty="0"/>
          </a:p>
          <a:p>
            <a:pPr marL="0" indent="0">
              <a:buNone/>
            </a:pPr>
            <a:r>
              <a:rPr lang="en-GB" dirty="0" smtClean="0"/>
              <a:t>The Chief Finance Officer is responsible for ensuring that all matters required to be taken into account are reported to the decision making body for consideration and for establishing procedures to monitor performance.</a:t>
            </a:r>
            <a:endParaRPr lang="en-GB" dirty="0"/>
          </a:p>
        </p:txBody>
      </p:sp>
    </p:spTree>
    <p:extLst>
      <p:ext uri="{BB962C8B-B14F-4D97-AF65-F5344CB8AC3E}">
        <p14:creationId xmlns:p14="http://schemas.microsoft.com/office/powerpoint/2010/main" val="9849645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634952"/>
          </a:xfrm>
        </p:spPr>
        <p:txBody>
          <a:bodyPr>
            <a:normAutofit fontScale="62500" lnSpcReduction="20000"/>
          </a:bodyPr>
          <a:lstStyle/>
          <a:p>
            <a:pPr marL="0" indent="0">
              <a:buNone/>
            </a:pPr>
            <a:r>
              <a:rPr lang="en-GB" sz="3200" b="1" dirty="0" smtClean="0"/>
              <a:t>Using Money from the Sale of Assets</a:t>
            </a:r>
          </a:p>
          <a:p>
            <a:pPr marL="0" indent="0">
              <a:buNone/>
            </a:pPr>
            <a:r>
              <a:rPr lang="en-GB" dirty="0" smtClean="0"/>
              <a:t>Money from the sale of assets is called capital receipts.  The money will derive from existing assets which are surplus to requirements and have been sold.  The sale results in a cash receipt which can be used to fund future capital investment, thereby reducing the requirement for borrowing.</a:t>
            </a:r>
          </a:p>
          <a:p>
            <a:pPr marL="0" indent="0">
              <a:buNone/>
            </a:pPr>
            <a:endParaRPr lang="en-GB" dirty="0"/>
          </a:p>
          <a:p>
            <a:pPr marL="0" indent="0">
              <a:buNone/>
            </a:pPr>
            <a:r>
              <a:rPr lang="en-GB" sz="3200" b="1" dirty="0" smtClean="0"/>
              <a:t>Use of Revenue Funds</a:t>
            </a:r>
          </a:p>
          <a:p>
            <a:pPr marL="0" indent="0">
              <a:buNone/>
            </a:pPr>
            <a:r>
              <a:rPr lang="en-GB" dirty="0" smtClean="0"/>
              <a:t>Local authorities can utilise revenue funding to finance capital expenditure.  This is referred to as Capital Financed from Current Revenue or CFCR.  Revenue funding from the revenue account is transferred to the capital account.  Importantly, the use of CFCR is a funding mechanism to finance capital expenditure rather than the ability to charge capital expenditure to revenue resources.</a:t>
            </a:r>
          </a:p>
          <a:p>
            <a:pPr marL="0" indent="0">
              <a:buNone/>
            </a:pPr>
            <a:endParaRPr lang="en-GB" dirty="0"/>
          </a:p>
          <a:p>
            <a:pPr marL="0" indent="0">
              <a:buNone/>
            </a:pPr>
            <a:r>
              <a:rPr lang="en-GB" sz="3200" b="1" dirty="0" smtClean="0"/>
              <a:t>Capital Grants</a:t>
            </a:r>
          </a:p>
          <a:p>
            <a:pPr marL="0" indent="0">
              <a:buNone/>
            </a:pPr>
            <a:r>
              <a:rPr lang="en-GB" dirty="0" smtClean="0"/>
              <a:t>Local authorities may finance capital expenditure from grants, examples of which include: National Lottery; Local Enterprise Companies: and European Regional Development Fund (ERDF).   Capital grants can reduce the requirement for borrowing to fund capital investment.</a:t>
            </a:r>
            <a:endParaRPr lang="en-GB" dirty="0"/>
          </a:p>
        </p:txBody>
      </p:sp>
    </p:spTree>
    <p:extLst>
      <p:ext uri="{BB962C8B-B14F-4D97-AF65-F5344CB8AC3E}">
        <p14:creationId xmlns:p14="http://schemas.microsoft.com/office/powerpoint/2010/main" val="26072850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476672"/>
            <a:ext cx="8183880" cy="1051560"/>
          </a:xfrm>
        </p:spPr>
        <p:txBody>
          <a:bodyPr>
            <a:normAutofit fontScale="90000"/>
          </a:bodyPr>
          <a:lstStyle/>
          <a:p>
            <a:r>
              <a:rPr lang="en-GB" dirty="0" smtClean="0"/>
              <a:t>Relationship between Revenue and Capital Expenditure</a:t>
            </a:r>
            <a:endParaRPr lang="en-GB" dirty="0"/>
          </a:p>
        </p:txBody>
      </p:sp>
      <p:sp>
        <p:nvSpPr>
          <p:cNvPr id="3" name="Content Placeholder 2"/>
          <p:cNvSpPr>
            <a:spLocks noGrp="1"/>
          </p:cNvSpPr>
          <p:nvPr>
            <p:ph idx="1"/>
          </p:nvPr>
        </p:nvSpPr>
        <p:spPr>
          <a:xfrm>
            <a:off x="502920" y="530352"/>
            <a:ext cx="8183880" cy="5274912"/>
          </a:xfrm>
        </p:spPr>
        <p:txBody>
          <a:bodyPr>
            <a:normAutofit fontScale="85000" lnSpcReduction="20000"/>
          </a:bodyPr>
          <a:lstStyle/>
          <a:p>
            <a:pPr marL="0" indent="0">
              <a:buNone/>
            </a:pPr>
            <a:endParaRPr lang="en-GB" dirty="0" smtClean="0"/>
          </a:p>
          <a:p>
            <a:pPr marL="0" indent="0">
              <a:buNone/>
            </a:pPr>
            <a:endParaRPr lang="en-GB" dirty="0"/>
          </a:p>
          <a:p>
            <a:pPr marL="0" indent="0">
              <a:buNone/>
            </a:pPr>
            <a:endParaRPr lang="en-GB" dirty="0" smtClean="0"/>
          </a:p>
          <a:p>
            <a:pPr marL="0" indent="0">
              <a:buNone/>
            </a:pPr>
            <a:endParaRPr lang="en-GB" dirty="0"/>
          </a:p>
          <a:p>
            <a:pPr marL="0" indent="0">
              <a:buNone/>
            </a:pPr>
            <a:r>
              <a:rPr lang="en-GB" dirty="0" smtClean="0"/>
              <a:t>Revenue </a:t>
            </a:r>
            <a:r>
              <a:rPr lang="en-GB" dirty="0" smtClean="0"/>
              <a:t>and capital expenditure are accounted for separately.  However, there is a clear relationship between these two types of expenditure.  The cost of constructing a building will represent capital expenditure for a local authority.  There are however revenue consequences.  In addition, the costs of financing the construction of the building are charged as revenue expenditure over a period.  Depreciation is the cost of the economic benefit of fixed assets consumed during a financial year and this is treated as revenue expenditure.  Depreciation is not however taken into account when the annual budget is set.</a:t>
            </a:r>
            <a:endParaRPr lang="en-GB" dirty="0"/>
          </a:p>
        </p:txBody>
      </p:sp>
    </p:spTree>
    <p:extLst>
      <p:ext uri="{BB962C8B-B14F-4D97-AF65-F5344CB8AC3E}">
        <p14:creationId xmlns:p14="http://schemas.microsoft.com/office/powerpoint/2010/main" val="27910402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778968"/>
          </a:xfrm>
        </p:spPr>
        <p:txBody>
          <a:bodyPr>
            <a:normAutofit fontScale="25000" lnSpcReduction="20000"/>
          </a:bodyPr>
          <a:lstStyle/>
          <a:p>
            <a:pPr marL="0" indent="0">
              <a:buNone/>
            </a:pPr>
            <a:r>
              <a:rPr lang="en-GB" sz="7200" b="1" dirty="0" smtClean="0"/>
              <a:t>Revenue Budgeting and Service Planning</a:t>
            </a:r>
          </a:p>
          <a:p>
            <a:pPr marL="0" indent="0">
              <a:buNone/>
            </a:pPr>
            <a:endParaRPr lang="en-GB" dirty="0"/>
          </a:p>
          <a:p>
            <a:pPr marL="0" indent="0">
              <a:buNone/>
            </a:pPr>
            <a:r>
              <a:rPr lang="en-GB" sz="7200" dirty="0" smtClean="0"/>
              <a:t>The annual budget is the financial expression of the policies of a local authority.  Budget preparation is one of the most extensive and visible products of the financial management system of a local authority.  It should demonstrate the decisions which have been taken regarding service priorities and the allocation of resources and will be the financial link to the Single Outcome Agreement (SOA)</a:t>
            </a:r>
          </a:p>
          <a:p>
            <a:pPr marL="0" indent="0">
              <a:buNone/>
            </a:pPr>
            <a:endParaRPr lang="en-GB" sz="7200" dirty="0"/>
          </a:p>
          <a:p>
            <a:pPr marL="0" indent="0">
              <a:buNone/>
            </a:pPr>
            <a:r>
              <a:rPr lang="en-GB" sz="7200" dirty="0" smtClean="0"/>
              <a:t>On the basis that significant policy initiatives generally require more than one year to implement, it is important to plan over a longer timescale – sometimes up to ten years ahead for the likely effects of demographic changes or economic change, and the medium term consequence of legislative change.</a:t>
            </a:r>
          </a:p>
          <a:p>
            <a:pPr marL="0" indent="0">
              <a:buNone/>
            </a:pPr>
            <a:endParaRPr lang="en-GB" sz="7200" dirty="0"/>
          </a:p>
          <a:p>
            <a:pPr marL="0" indent="0">
              <a:buNone/>
            </a:pPr>
            <a:r>
              <a:rPr lang="en-GB" sz="7200" dirty="0" smtClean="0"/>
              <a:t>Setting a budget is a legal requirement.  It is a responsibility of the Chief Financial Officer to ensure that a budget is produced which estimated future expenditure is met by estimated future income i.e. a ‘balanced’ budget.  The statutory requirement is contained within s108(2) of the Local Government (Scotland) Act 1973 and s93(3) of the Local Government Finance Act 1992.</a:t>
            </a:r>
          </a:p>
          <a:p>
            <a:pPr marL="0" indent="0">
              <a:buNone/>
            </a:pPr>
            <a:endParaRPr lang="en-GB" sz="7200" dirty="0"/>
          </a:p>
          <a:p>
            <a:pPr marL="0" indent="0">
              <a:buNone/>
            </a:pPr>
            <a:r>
              <a:rPr lang="en-GB" sz="7200" dirty="0" smtClean="0"/>
              <a:t>Local Authorities are legally required to set an annual council tax level by 11 March of each calendar year</a:t>
            </a:r>
            <a:endParaRPr lang="en-GB" sz="7200" dirty="0"/>
          </a:p>
        </p:txBody>
      </p:sp>
    </p:spTree>
    <p:extLst>
      <p:ext uri="{BB962C8B-B14F-4D97-AF65-F5344CB8AC3E}">
        <p14:creationId xmlns:p14="http://schemas.microsoft.com/office/powerpoint/2010/main" val="19144487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562944"/>
          </a:xfrm>
        </p:spPr>
        <p:txBody>
          <a:bodyPr>
            <a:normAutofit fontScale="47500" lnSpcReduction="20000"/>
          </a:bodyPr>
          <a:lstStyle/>
          <a:p>
            <a:pPr marL="0" indent="0">
              <a:buNone/>
            </a:pPr>
            <a:r>
              <a:rPr lang="en-GB" sz="3400" b="1" dirty="0" smtClean="0"/>
              <a:t>Leasing Including Private Finance Initiative/Public Private </a:t>
            </a:r>
            <a:r>
              <a:rPr lang="en-GB" sz="2900" b="1" dirty="0" smtClean="0"/>
              <a:t>Partnership</a:t>
            </a:r>
          </a:p>
          <a:p>
            <a:pPr marL="0" indent="0">
              <a:buNone/>
            </a:pPr>
            <a:endParaRPr lang="en-GB" sz="2900" dirty="0"/>
          </a:p>
          <a:p>
            <a:pPr marL="0" indent="0">
              <a:buNone/>
            </a:pPr>
            <a:r>
              <a:rPr lang="en-GB" sz="2900" dirty="0" smtClean="0"/>
              <a:t>There are 2 recognised types of lease:</a:t>
            </a:r>
          </a:p>
          <a:p>
            <a:pPr marL="0" indent="0">
              <a:buNone/>
            </a:pPr>
            <a:endParaRPr lang="en-GB" sz="2900" dirty="0" smtClean="0"/>
          </a:p>
          <a:p>
            <a:pPr>
              <a:buFont typeface="Arial" charset="0"/>
              <a:buChar char="•"/>
            </a:pPr>
            <a:r>
              <a:rPr lang="en-GB" sz="2900" dirty="0" smtClean="0"/>
              <a:t>Operating Lease – the substance of this type of transaction will be that the local authority (the lessee) will not won the asset at any time during the agreement.  The local authority will treat the cost of the lease as a revenue item of expenditure</a:t>
            </a:r>
          </a:p>
          <a:p>
            <a:pPr>
              <a:buFont typeface="Arial" charset="0"/>
              <a:buChar char="•"/>
            </a:pPr>
            <a:r>
              <a:rPr lang="en-GB" sz="2900" dirty="0" smtClean="0"/>
              <a:t>Finance Lease – the characteristics will be similar to that of ownership and the gross amount will be recorded as an asset of the local authority and therefore treated as a capital item of expenditure</a:t>
            </a:r>
          </a:p>
          <a:p>
            <a:pPr>
              <a:buFont typeface="Arial" charset="0"/>
              <a:buChar char="•"/>
            </a:pPr>
            <a:endParaRPr lang="en-GB" sz="2900" dirty="0"/>
          </a:p>
          <a:p>
            <a:pPr marL="0" indent="0">
              <a:buNone/>
            </a:pPr>
            <a:r>
              <a:rPr lang="en-GB" sz="2900" dirty="0" smtClean="0"/>
              <a:t>Private Finance Initiative and public private partnership are arrangements where a local authority can purchase a service, usually a capital intensive service, from a private sector provider over the period of a long term contract.  Payments for the service are made, as and when the local authority receives the service, and will vary depending on the private sector provider’s performance.  The contractor takes responsibility for investing in the capital assets required, financing that investment and then managing the facilities to provide the specified level of service to the authority.</a:t>
            </a:r>
          </a:p>
          <a:p>
            <a:pPr marL="0" indent="0">
              <a:buNone/>
            </a:pPr>
            <a:r>
              <a:rPr lang="en-GB" sz="2900" dirty="0" smtClean="0"/>
              <a:t>A critical feature of this arrangement is that the private sector provided takes the business risk entailed in the commitment to supply the service for the contracted level of payment at an agreed performance standard.</a:t>
            </a:r>
          </a:p>
          <a:p>
            <a:pPr marL="0" indent="0">
              <a:buNone/>
            </a:pPr>
            <a:endParaRPr lang="en-GB" dirty="0"/>
          </a:p>
          <a:p>
            <a:pPr marL="0" indent="0">
              <a:buNone/>
            </a:pPr>
            <a:r>
              <a:rPr lang="en-GB" sz="3400" b="1" dirty="0" smtClean="0"/>
              <a:t>Contributions from Other Public or Private Sector Bodies</a:t>
            </a:r>
          </a:p>
          <a:p>
            <a:pPr marL="0" indent="0">
              <a:buNone/>
            </a:pPr>
            <a:endParaRPr lang="en-GB" dirty="0"/>
          </a:p>
          <a:p>
            <a:pPr marL="0" indent="0">
              <a:buNone/>
            </a:pPr>
            <a:r>
              <a:rPr lang="en-GB" sz="2900" dirty="0" smtClean="0"/>
              <a:t>A further source of income may be where there is partnership working between public and/or private bodies.  In such cases capital projects may be funded by contributions from partnership or stakeholder bodies.</a:t>
            </a:r>
          </a:p>
        </p:txBody>
      </p:sp>
    </p:spTree>
    <p:extLst>
      <p:ext uri="{BB962C8B-B14F-4D97-AF65-F5344CB8AC3E}">
        <p14:creationId xmlns:p14="http://schemas.microsoft.com/office/powerpoint/2010/main" val="18465176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476672"/>
            <a:ext cx="8183880" cy="1051560"/>
          </a:xfrm>
        </p:spPr>
        <p:txBody>
          <a:bodyPr/>
          <a:lstStyle/>
          <a:p>
            <a:r>
              <a:rPr lang="en-GB" dirty="0" smtClean="0"/>
              <a:t>Service and Financial Planning</a:t>
            </a:r>
            <a:endParaRPr lang="en-GB" dirty="0"/>
          </a:p>
        </p:txBody>
      </p:sp>
      <p:sp>
        <p:nvSpPr>
          <p:cNvPr id="3" name="Content Placeholder 2"/>
          <p:cNvSpPr>
            <a:spLocks noGrp="1"/>
          </p:cNvSpPr>
          <p:nvPr>
            <p:ph idx="1"/>
          </p:nvPr>
        </p:nvSpPr>
        <p:spPr>
          <a:xfrm>
            <a:off x="502920" y="530352"/>
            <a:ext cx="8183880" cy="5418928"/>
          </a:xfrm>
        </p:spPr>
        <p:txBody>
          <a:bodyPr>
            <a:normAutofit fontScale="55000" lnSpcReduction="20000"/>
          </a:bodyPr>
          <a:lstStyle/>
          <a:p>
            <a:pPr marL="0" indent="0">
              <a:buNone/>
            </a:pPr>
            <a:endParaRPr lang="en-GB" dirty="0" smtClean="0"/>
          </a:p>
          <a:p>
            <a:pPr marL="0" indent="0">
              <a:buNone/>
            </a:pPr>
            <a:endParaRPr lang="en-GB" dirty="0"/>
          </a:p>
          <a:p>
            <a:pPr marL="0" indent="0">
              <a:buNone/>
            </a:pPr>
            <a:endParaRPr lang="en-GB" dirty="0" smtClean="0"/>
          </a:p>
          <a:p>
            <a:pPr marL="0" indent="0">
              <a:buNone/>
            </a:pPr>
            <a:endParaRPr lang="en-GB" dirty="0"/>
          </a:p>
          <a:p>
            <a:pPr marL="0" indent="0">
              <a:buNone/>
            </a:pPr>
            <a:endParaRPr lang="en-GB" dirty="0" smtClean="0"/>
          </a:p>
          <a:p>
            <a:pPr marL="0" indent="0">
              <a:buNone/>
            </a:pPr>
            <a:r>
              <a:rPr lang="en-GB" dirty="0" smtClean="0"/>
              <a:t>The </a:t>
            </a:r>
            <a:r>
              <a:rPr lang="en-GB" dirty="0" smtClean="0"/>
              <a:t>budget and service plan process will usually begin with the local authority setting out its key priorities, aims and outcomes.  These may be stated in Corporate and Strategic Plans and in the Single Outcome Agreement.  Having a clear organisational purpose and set of objectives is a hallmark of good governance.  Each service department will be required to consider its contribution to the achievement of these key priorities and this will be expressed in the department’s service and financial plan.</a:t>
            </a:r>
          </a:p>
          <a:p>
            <a:pPr marL="0" indent="0">
              <a:buNone/>
            </a:pPr>
            <a:endParaRPr lang="en-GB" dirty="0"/>
          </a:p>
          <a:p>
            <a:pPr marL="0" indent="0">
              <a:buNone/>
            </a:pPr>
            <a:r>
              <a:rPr lang="en-GB" dirty="0" smtClean="0"/>
              <a:t>Good practice suggests that there should be an integration of budgeting with service planning.  A service plan which does not demonstrate how the service supports the council’s outcomes and priorities and how it will use its total resources – finance, property and people – to do so will be less robust in practice than once which does.  Equally a robust service plan will also contain relevant performance information indicating both the past performance trends of the service in supporting the council’s key outcomes and priorities but also indicating how performance will continue to be tracked and reported in the future.</a:t>
            </a:r>
          </a:p>
          <a:p>
            <a:pPr marL="0" indent="0">
              <a:buNone/>
            </a:pPr>
            <a:endParaRPr lang="en-GB" dirty="0"/>
          </a:p>
          <a:p>
            <a:pPr marL="0" indent="0">
              <a:buNone/>
            </a:pPr>
            <a:r>
              <a:rPr lang="en-GB" dirty="0" smtClean="0"/>
              <a:t>Local authorities are expected to have systematically assessed the services delivered and challenge that service deliver to consider the use of resources and whether service reconfiguration is appropriate.  There should be therefore a firm link between the budget process and plans for service delivery as expressed in the Single Outcome Agreement.</a:t>
            </a:r>
            <a:endParaRPr lang="en-GB" dirty="0"/>
          </a:p>
        </p:txBody>
      </p:sp>
    </p:spTree>
    <p:extLst>
      <p:ext uri="{BB962C8B-B14F-4D97-AF65-F5344CB8AC3E}">
        <p14:creationId xmlns:p14="http://schemas.microsoft.com/office/powerpoint/2010/main" val="36708123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418928"/>
          </a:xfrm>
        </p:spPr>
        <p:txBody>
          <a:bodyPr>
            <a:normAutofit fontScale="62500" lnSpcReduction="20000"/>
          </a:bodyPr>
          <a:lstStyle/>
          <a:p>
            <a:pPr marL="0" indent="0">
              <a:buNone/>
            </a:pPr>
            <a:r>
              <a:rPr lang="en-GB" b="1" dirty="0" smtClean="0"/>
              <a:t>Preparing the Budget</a:t>
            </a:r>
          </a:p>
          <a:p>
            <a:pPr marL="0" indent="0">
              <a:buNone/>
            </a:pPr>
            <a:endParaRPr lang="en-GB" dirty="0"/>
          </a:p>
          <a:p>
            <a:pPr marL="0" indent="0">
              <a:buNone/>
            </a:pPr>
            <a:r>
              <a:rPr lang="en-GB" dirty="0" smtClean="0"/>
              <a:t>The use of the current year’s budget is known as incremental budgeting.  If using incremental budgeting local authorities require the following to be addressed:</a:t>
            </a:r>
          </a:p>
          <a:p>
            <a:pPr>
              <a:buFont typeface="Arial" charset="0"/>
              <a:buChar char="•"/>
            </a:pPr>
            <a:r>
              <a:rPr lang="en-GB" dirty="0" smtClean="0"/>
              <a:t>Non-recurring items – items of expenditure (or income) which apply only to the current year and will not be required to be budgeted for in the forthcoming financial year;</a:t>
            </a:r>
          </a:p>
          <a:p>
            <a:pPr>
              <a:buFont typeface="Arial" charset="0"/>
              <a:buChar char="•"/>
            </a:pPr>
            <a:r>
              <a:rPr lang="en-GB" dirty="0" smtClean="0"/>
              <a:t>Full year effect – Where items of expenditure (or income) impacted upon part of the current financial year only but require to be assessed as applying for the full financial year; and</a:t>
            </a:r>
          </a:p>
          <a:p>
            <a:pPr>
              <a:buFont typeface="Arial" charset="0"/>
              <a:buChar char="•"/>
            </a:pPr>
            <a:r>
              <a:rPr lang="en-GB" dirty="0" smtClean="0"/>
              <a:t>Variances – Material or recurring variances which should be fed into compilation of future budgets.</a:t>
            </a:r>
          </a:p>
          <a:p>
            <a:pPr>
              <a:buFont typeface="Arial" charset="0"/>
              <a:buChar char="•"/>
            </a:pPr>
            <a:endParaRPr lang="en-GB" dirty="0"/>
          </a:p>
          <a:p>
            <a:pPr marL="0" indent="0">
              <a:buNone/>
            </a:pPr>
            <a:r>
              <a:rPr lang="en-GB" dirty="0" smtClean="0"/>
              <a:t>Alternatively, ‘zero-based’ budgeting (effectively starting from zero and compiling the financial figures for each year from origin) can be used.  A Key feature of this approach is that existing policies and service levels are not taken for granted, rather the </a:t>
            </a:r>
            <a:r>
              <a:rPr lang="en-GB" dirty="0" smtClean="0"/>
              <a:t>are objectively </a:t>
            </a:r>
            <a:r>
              <a:rPr lang="en-GB" dirty="0" smtClean="0"/>
              <a:t>re-examined.  This method demands greater input from officers and elected members into the budget process due to the complexities and time commitments.  If it is not practical to use this method for the entire budget, it may be applied to some elements of it.</a:t>
            </a:r>
            <a:endParaRPr lang="en-GB" dirty="0"/>
          </a:p>
        </p:txBody>
      </p:sp>
    </p:spTree>
    <p:extLst>
      <p:ext uri="{BB962C8B-B14F-4D97-AF65-F5344CB8AC3E}">
        <p14:creationId xmlns:p14="http://schemas.microsoft.com/office/powerpoint/2010/main" val="2196204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188640"/>
            <a:ext cx="8183880" cy="1051560"/>
          </a:xfrm>
        </p:spPr>
        <p:txBody>
          <a:bodyPr/>
          <a:lstStyle/>
          <a:p>
            <a:r>
              <a:rPr lang="en-GB" dirty="0" smtClean="0"/>
              <a:t>Introduction</a:t>
            </a:r>
            <a:endParaRPr lang="en-GB" dirty="0"/>
          </a:p>
        </p:txBody>
      </p:sp>
      <p:sp>
        <p:nvSpPr>
          <p:cNvPr id="3" name="Content Placeholder 2"/>
          <p:cNvSpPr>
            <a:spLocks noGrp="1"/>
          </p:cNvSpPr>
          <p:nvPr>
            <p:ph idx="1"/>
          </p:nvPr>
        </p:nvSpPr>
        <p:spPr>
          <a:xfrm>
            <a:off x="502920" y="1340768"/>
            <a:ext cx="8183880" cy="4680520"/>
          </a:xfrm>
        </p:spPr>
        <p:txBody>
          <a:bodyPr>
            <a:normAutofit fontScale="92500" lnSpcReduction="20000"/>
          </a:bodyPr>
          <a:lstStyle/>
          <a:p>
            <a:pPr marL="0" indent="0">
              <a:buNone/>
            </a:pPr>
            <a:r>
              <a:rPr lang="en-GB" dirty="0" smtClean="0"/>
              <a:t>Local Government Finance is an area constantly changing which in the medium term will be dominated by a period of austerity for all Scottish public services.</a:t>
            </a:r>
          </a:p>
          <a:p>
            <a:pPr marL="0" indent="0">
              <a:buNone/>
            </a:pPr>
            <a:endParaRPr lang="en-GB" dirty="0" smtClean="0"/>
          </a:p>
          <a:p>
            <a:pPr marL="0" indent="0">
              <a:buNone/>
            </a:pPr>
            <a:r>
              <a:rPr lang="en-GB" dirty="0" smtClean="0"/>
              <a:t>There are 8 practical areas to begin to understanding local government finance:</a:t>
            </a:r>
          </a:p>
          <a:p>
            <a:pPr marL="0" indent="0">
              <a:buNone/>
            </a:pPr>
            <a:endParaRPr lang="en-GB" dirty="0"/>
          </a:p>
          <a:p>
            <a:r>
              <a:rPr lang="en-GB" dirty="0"/>
              <a:t>Revenue Expenditure &amp; Income</a:t>
            </a:r>
          </a:p>
          <a:p>
            <a:r>
              <a:rPr lang="en-GB" dirty="0"/>
              <a:t>Capital Expenditure &amp; Income</a:t>
            </a:r>
          </a:p>
          <a:p>
            <a:r>
              <a:rPr lang="en-GB" dirty="0"/>
              <a:t>Revenue Budgeting &amp; Service Planning</a:t>
            </a:r>
          </a:p>
          <a:p>
            <a:r>
              <a:rPr lang="en-GB" dirty="0"/>
              <a:t>Capital Budgeting &amp; Service </a:t>
            </a:r>
            <a:r>
              <a:rPr lang="en-GB" dirty="0" smtClean="0"/>
              <a:t>Planning  </a:t>
            </a:r>
            <a:endParaRPr lang="en-GB" dirty="0"/>
          </a:p>
          <a:p>
            <a:pPr marL="0" indent="0">
              <a:buNone/>
            </a:pPr>
            <a:endParaRPr lang="en-GB" dirty="0" smtClean="0"/>
          </a:p>
          <a:p>
            <a:pPr marL="0" indent="0">
              <a:buNone/>
            </a:pPr>
            <a:endParaRPr lang="en-GB" dirty="0"/>
          </a:p>
          <a:p>
            <a:pPr marL="0" indent="0">
              <a:buNone/>
            </a:pPr>
            <a:endParaRPr lang="en-GB" dirty="0" smtClean="0"/>
          </a:p>
          <a:p>
            <a:pPr marL="0" indent="0">
              <a:buNone/>
            </a:pPr>
            <a:endParaRPr lang="en-GB" dirty="0" smtClean="0"/>
          </a:p>
          <a:p>
            <a:pPr marL="0" indent="0">
              <a:buNone/>
            </a:pPr>
            <a:endParaRPr lang="en-GB" dirty="0"/>
          </a:p>
          <a:p>
            <a:pPr marL="0" indent="0">
              <a:buNone/>
            </a:pPr>
            <a:endParaRPr lang="en-GB" dirty="0" smtClean="0"/>
          </a:p>
        </p:txBody>
      </p:sp>
    </p:spTree>
    <p:extLst>
      <p:ext uri="{BB962C8B-B14F-4D97-AF65-F5344CB8AC3E}">
        <p14:creationId xmlns:p14="http://schemas.microsoft.com/office/powerpoint/2010/main" val="36942771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346920"/>
          </a:xfrm>
        </p:spPr>
        <p:txBody>
          <a:bodyPr>
            <a:normAutofit fontScale="62500" lnSpcReduction="20000"/>
          </a:bodyPr>
          <a:lstStyle/>
          <a:p>
            <a:pPr marL="0" indent="0">
              <a:buNone/>
            </a:pPr>
            <a:r>
              <a:rPr lang="en-GB" dirty="0" smtClean="0"/>
              <a:t>It is necessary to add new commitments and to deduct known reductions or savings from the base budget.  A commitment is generally when there is a contractual obligation or a committee approval for an activity to proceed. Commitments could include the full year effect of previous policy decisions not wholly included in the previous budget (e.g. additional costs where new buildings were opened during the course of the previous year or savings arising where buildings were closed down part-way through a year)</a:t>
            </a:r>
          </a:p>
          <a:p>
            <a:pPr marL="0" indent="0">
              <a:buNone/>
            </a:pPr>
            <a:endParaRPr lang="en-GB" dirty="0"/>
          </a:p>
          <a:p>
            <a:pPr marL="0" indent="0">
              <a:buNone/>
            </a:pPr>
            <a:r>
              <a:rPr lang="en-GB" dirty="0" smtClean="0"/>
              <a:t>The annual pay awards to staff will require to be estimated and the level of annual salary increments accounted for.  Changes in prices or charges will also require to be estimated.  A typical example may be an estimate for the level of national insurance contributions.</a:t>
            </a:r>
          </a:p>
          <a:p>
            <a:pPr marL="0" indent="0">
              <a:buNone/>
            </a:pPr>
            <a:endParaRPr lang="en-GB" dirty="0"/>
          </a:p>
          <a:p>
            <a:pPr marL="0" indent="0">
              <a:buNone/>
            </a:pPr>
            <a:r>
              <a:rPr lang="en-GB" dirty="0" smtClean="0"/>
              <a:t>There are consequences of undertaking capital expenditure.  The purchase of equipment may result in a requirement for a maintenance agreement to be entered into.  This would be a running cost and therefore is a revenue cost and should be budgeted for accordingly.</a:t>
            </a:r>
            <a:endParaRPr lang="en-GB" dirty="0"/>
          </a:p>
        </p:txBody>
      </p:sp>
      <p:pic>
        <p:nvPicPr>
          <p:cNvPr id="4" name="Picture 4" descr="C:\Users\stewartme\AppData\Local\Microsoft\Windows\Temporary Internet Files\Content.IE5\THPHLYCC\education-of-a-higher-degree[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24819" y="4725144"/>
            <a:ext cx="1319097" cy="12241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67811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418928"/>
          </a:xfrm>
        </p:spPr>
        <p:txBody>
          <a:bodyPr>
            <a:normAutofit fontScale="70000" lnSpcReduction="20000"/>
          </a:bodyPr>
          <a:lstStyle/>
          <a:p>
            <a:pPr marL="0" indent="0">
              <a:buNone/>
            </a:pPr>
            <a:r>
              <a:rPr lang="en-GB" dirty="0" smtClean="0"/>
              <a:t>Direct services, such as Education, also require back up of a number of other support services including finance, IT and Governance/Law.  The estimated costs of which are included as a recharge to each user department.</a:t>
            </a:r>
          </a:p>
          <a:p>
            <a:pPr marL="0" indent="0">
              <a:buNone/>
            </a:pPr>
            <a:endParaRPr lang="en-GB" dirty="0"/>
          </a:p>
          <a:p>
            <a:pPr marL="0" indent="0">
              <a:buNone/>
            </a:pPr>
            <a:r>
              <a:rPr lang="en-GB" dirty="0" smtClean="0"/>
              <a:t>In addition, a number of major policy decisions may require to be made on the financing of the local authority as a hole.  These are over and above the consideration of detailed estimates by departments.  Decisions may be required on the use of CFCR or on the use of reserves.</a:t>
            </a:r>
          </a:p>
          <a:p>
            <a:pPr marL="0" indent="0">
              <a:buNone/>
            </a:pPr>
            <a:endParaRPr lang="en-GB" dirty="0"/>
          </a:p>
          <a:p>
            <a:pPr marL="0" indent="0">
              <a:buNone/>
            </a:pPr>
            <a:r>
              <a:rPr lang="en-GB" dirty="0" smtClean="0"/>
              <a:t>In Scotland, local authorities have specific statutory powers to hold reserves.  The reserves for which statutory powers exist are:</a:t>
            </a:r>
          </a:p>
          <a:p>
            <a:pPr>
              <a:buFont typeface="Arial" charset="0"/>
              <a:buChar char="•"/>
            </a:pPr>
            <a:r>
              <a:rPr lang="en-GB" dirty="0" smtClean="0"/>
              <a:t>General Fund;</a:t>
            </a:r>
          </a:p>
          <a:p>
            <a:pPr>
              <a:buFont typeface="Arial" charset="0"/>
              <a:buChar char="•"/>
            </a:pPr>
            <a:r>
              <a:rPr lang="en-GB" dirty="0" smtClean="0"/>
              <a:t>Repairs and Renewals Reserve;</a:t>
            </a:r>
          </a:p>
          <a:p>
            <a:pPr>
              <a:buFont typeface="Arial" charset="0"/>
              <a:buChar char="•"/>
            </a:pPr>
            <a:r>
              <a:rPr lang="en-GB" dirty="0" smtClean="0"/>
              <a:t>Insurance fund; and</a:t>
            </a:r>
          </a:p>
          <a:p>
            <a:pPr>
              <a:buFont typeface="Arial" charset="0"/>
              <a:buChar char="•"/>
            </a:pPr>
            <a:r>
              <a:rPr lang="en-GB" dirty="0" smtClean="0"/>
              <a:t>Capital Fund</a:t>
            </a:r>
            <a:endParaRPr lang="en-GB" dirty="0"/>
          </a:p>
        </p:txBody>
      </p:sp>
    </p:spTree>
    <p:extLst>
      <p:ext uri="{BB962C8B-B14F-4D97-AF65-F5344CB8AC3E}">
        <p14:creationId xmlns:p14="http://schemas.microsoft.com/office/powerpoint/2010/main" val="23680622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418928"/>
          </a:xfrm>
        </p:spPr>
        <p:txBody>
          <a:bodyPr>
            <a:normAutofit fontScale="70000" lnSpcReduction="20000"/>
          </a:bodyPr>
          <a:lstStyle/>
          <a:p>
            <a:pPr marL="0" indent="0">
              <a:buNone/>
            </a:pPr>
            <a:r>
              <a:rPr lang="en-GB" dirty="0" smtClean="0"/>
              <a:t>A reserve will be held to enable a local authority to do 3 things:</a:t>
            </a:r>
          </a:p>
          <a:p>
            <a:pPr marL="0" indent="0">
              <a:buNone/>
            </a:pPr>
            <a:endParaRPr lang="en-GB" dirty="0" smtClean="0"/>
          </a:p>
          <a:p>
            <a:pPr>
              <a:buFont typeface="Arial" charset="0"/>
              <a:buChar char="•"/>
            </a:pPr>
            <a:r>
              <a:rPr lang="en-GB" dirty="0" smtClean="0"/>
              <a:t>Create a working balance to help cushion the impact of uneven cash flows and avoid unnecessary temporary borrowing – this forms part of the general reserves;</a:t>
            </a:r>
          </a:p>
          <a:p>
            <a:pPr>
              <a:buFont typeface="Arial" charset="0"/>
              <a:buChar char="•"/>
            </a:pPr>
            <a:endParaRPr lang="en-GB" dirty="0" smtClean="0"/>
          </a:p>
          <a:p>
            <a:pPr>
              <a:buFont typeface="Arial" charset="0"/>
              <a:buChar char="•"/>
            </a:pPr>
            <a:r>
              <a:rPr lang="en-GB" dirty="0" smtClean="0"/>
              <a:t>Create a contingency to cushion the impact of unexpected events or emergencies – this also forms part of the general reserves; and</a:t>
            </a:r>
          </a:p>
          <a:p>
            <a:pPr>
              <a:buFont typeface="Arial" charset="0"/>
              <a:buChar char="•"/>
            </a:pPr>
            <a:endParaRPr lang="en-GB" dirty="0" smtClean="0"/>
          </a:p>
          <a:p>
            <a:pPr>
              <a:buFont typeface="Arial" charset="0"/>
              <a:buChar char="•"/>
            </a:pPr>
            <a:r>
              <a:rPr lang="en-GB" dirty="0" smtClean="0"/>
              <a:t>Creates a means of building up funds, often referred to as earmarked reserves, to meet known or predicted liabilities.</a:t>
            </a:r>
          </a:p>
          <a:p>
            <a:pPr marL="0" indent="0">
              <a:buNone/>
            </a:pPr>
            <a:endParaRPr lang="en-GB" dirty="0" smtClean="0"/>
          </a:p>
          <a:p>
            <a:pPr marL="0" indent="0">
              <a:buNone/>
            </a:pPr>
            <a:r>
              <a:rPr lang="en-GB" dirty="0" smtClean="0"/>
              <a:t>There is no professional or legislative prescription about the level of reserves which a local authority should hold.  The Chief Financial Officer will make a recommendation of the level which will be based on their detained knowledge and professional judgement.</a:t>
            </a:r>
          </a:p>
          <a:p>
            <a:pPr marL="0" indent="0">
              <a:buNone/>
            </a:pPr>
            <a:endParaRPr lang="en-GB" dirty="0"/>
          </a:p>
        </p:txBody>
      </p:sp>
    </p:spTree>
    <p:extLst>
      <p:ext uri="{BB962C8B-B14F-4D97-AF65-F5344CB8AC3E}">
        <p14:creationId xmlns:p14="http://schemas.microsoft.com/office/powerpoint/2010/main" val="1658322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6067000"/>
          </a:xfrm>
        </p:spPr>
        <p:txBody>
          <a:bodyPr>
            <a:normAutofit fontScale="70000" lnSpcReduction="20000"/>
          </a:bodyPr>
          <a:lstStyle/>
          <a:p>
            <a:pPr marL="0" indent="0">
              <a:buNone/>
            </a:pPr>
            <a:r>
              <a:rPr lang="en-GB" dirty="0"/>
              <a:t>The budget timetable typically commences in the summer months with the Chief Financial Officer seeking information to allow her to aggregate the departmental estimates and to</a:t>
            </a:r>
            <a:r>
              <a:rPr lang="en-GB" dirty="0" smtClean="0"/>
              <a:t>:</a:t>
            </a:r>
          </a:p>
          <a:p>
            <a:pPr marL="0" indent="0">
              <a:buNone/>
            </a:pPr>
            <a:endParaRPr lang="en-GB" dirty="0"/>
          </a:p>
          <a:p>
            <a:pPr>
              <a:buFont typeface="Arial" panose="020B0604020202020204" pitchFamily="34" charset="0"/>
              <a:buChar char="•"/>
            </a:pPr>
            <a:r>
              <a:rPr lang="en-GB" dirty="0"/>
              <a:t>test the underlying assumptions of their compilation;</a:t>
            </a:r>
          </a:p>
          <a:p>
            <a:pPr>
              <a:buFont typeface="Arial" charset="0"/>
              <a:buChar char="•"/>
            </a:pPr>
            <a:r>
              <a:rPr lang="en-GB" dirty="0"/>
              <a:t>Ensure that the principles laid down have been followed; and</a:t>
            </a:r>
          </a:p>
          <a:p>
            <a:pPr>
              <a:buFont typeface="Arial" charset="0"/>
              <a:buChar char="•"/>
            </a:pPr>
            <a:r>
              <a:rPr lang="en-GB" dirty="0"/>
              <a:t>Check the arithmetical accuracy of the returned financial data</a:t>
            </a:r>
            <a:r>
              <a:rPr lang="en-GB" dirty="0" smtClean="0"/>
              <a:t>.</a:t>
            </a:r>
          </a:p>
          <a:p>
            <a:pPr>
              <a:buFont typeface="Arial" charset="0"/>
              <a:buChar char="•"/>
            </a:pPr>
            <a:endParaRPr lang="en-GB" dirty="0" smtClean="0"/>
          </a:p>
          <a:p>
            <a:pPr marL="0" indent="0">
              <a:buNone/>
            </a:pPr>
            <a:r>
              <a:rPr lang="en-GB" dirty="0" smtClean="0"/>
              <a:t>Following this, during Autumn moths there are a number of reports being submitted to service committees for scrutiny of elected members and reports by the Chief Financial Officer on trends and the possible effects on services and on local tax levels of changes to the spending levels.</a:t>
            </a:r>
          </a:p>
          <a:p>
            <a:pPr marL="0" indent="0">
              <a:buNone/>
            </a:pPr>
            <a:r>
              <a:rPr lang="en-GB" dirty="0" smtClean="0"/>
              <a:t>December brings the notification of the total revenue support from the Scottish Government which generally prompts further rounds of decision and reporting.</a:t>
            </a:r>
          </a:p>
          <a:p>
            <a:pPr marL="0" indent="0">
              <a:buNone/>
            </a:pPr>
            <a:r>
              <a:rPr lang="en-GB" dirty="0" smtClean="0"/>
              <a:t>February and March bring the final stages in the budget process when the challenge is to get a budget agreed and approved which is balanced i.e. income and expenditure match and that the rate of local tax required to fund the expenditure is accepted.</a:t>
            </a:r>
            <a:endParaRPr lang="en-GB" dirty="0"/>
          </a:p>
          <a:p>
            <a:endParaRPr lang="en-GB" dirty="0"/>
          </a:p>
        </p:txBody>
      </p:sp>
    </p:spTree>
    <p:extLst>
      <p:ext uri="{BB962C8B-B14F-4D97-AF65-F5344CB8AC3E}">
        <p14:creationId xmlns:p14="http://schemas.microsoft.com/office/powerpoint/2010/main" val="15188586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418928"/>
          </a:xfrm>
        </p:spPr>
        <p:txBody>
          <a:bodyPr>
            <a:normAutofit fontScale="70000" lnSpcReduction="20000"/>
          </a:bodyPr>
          <a:lstStyle/>
          <a:p>
            <a:pPr marL="0" indent="0">
              <a:buNone/>
            </a:pPr>
            <a:r>
              <a:rPr lang="en-GB" b="1" dirty="0" smtClean="0"/>
              <a:t>Capital Budgeting and Service Planning</a:t>
            </a:r>
          </a:p>
          <a:p>
            <a:pPr marL="0" indent="0">
              <a:buNone/>
            </a:pPr>
            <a:endParaRPr lang="en-GB" dirty="0"/>
          </a:p>
          <a:p>
            <a:pPr marL="0" indent="0">
              <a:buNone/>
            </a:pPr>
            <a:r>
              <a:rPr lang="en-GB" dirty="0" smtClean="0"/>
              <a:t>Local authorities invariably prepare plans for spending on capital projects covering 3 or more years.  These plans indicate planned spending on individual schemes each year.  Capital planning requires to extend over a number of years because of the time taken to initiate and complete schemes, particularly large construction schemes.</a:t>
            </a:r>
          </a:p>
          <a:p>
            <a:pPr marL="0" indent="0">
              <a:buNone/>
            </a:pPr>
            <a:endParaRPr lang="en-GB" dirty="0"/>
          </a:p>
          <a:p>
            <a:pPr marL="0" indent="0">
              <a:buNone/>
            </a:pPr>
            <a:r>
              <a:rPr lang="en-GB" dirty="0" smtClean="0"/>
              <a:t>The budget timetable for capital budgeting generally requires capital plans to be prepared annually between October and December and are submitted for approval, along with the Prudential Indicators, at the same time as the revenue budget.</a:t>
            </a:r>
          </a:p>
          <a:p>
            <a:pPr marL="0" indent="0">
              <a:buNone/>
            </a:pPr>
            <a:endParaRPr lang="en-GB" dirty="0"/>
          </a:p>
          <a:p>
            <a:pPr marL="0" indent="0">
              <a:buNone/>
            </a:pPr>
            <a:r>
              <a:rPr lang="en-GB" dirty="0" smtClean="0"/>
              <a:t>Capital plans must be based upon a firm foundation of asset management planning and supported by option appraisal.  The driver for investment should come through service planning processes.</a:t>
            </a:r>
            <a:endParaRPr lang="en-GB" dirty="0"/>
          </a:p>
        </p:txBody>
      </p:sp>
    </p:spTree>
    <p:extLst>
      <p:ext uri="{BB962C8B-B14F-4D97-AF65-F5344CB8AC3E}">
        <p14:creationId xmlns:p14="http://schemas.microsoft.com/office/powerpoint/2010/main" val="278879001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706960"/>
          </a:xfrm>
        </p:spPr>
        <p:txBody>
          <a:bodyPr>
            <a:normAutofit fontScale="70000" lnSpcReduction="20000"/>
          </a:bodyPr>
          <a:lstStyle/>
          <a:p>
            <a:pPr marL="0" indent="0">
              <a:buNone/>
            </a:pPr>
            <a:r>
              <a:rPr lang="en-GB" dirty="0" smtClean="0"/>
              <a:t>Capital plans will show separately legal requirements which arising from the current year programme either because they are schemes which straddle financial years and approval is already given or because of genuine delays in progress within the current year, the expenditure slips into next year.  </a:t>
            </a:r>
          </a:p>
          <a:p>
            <a:pPr marL="0" indent="0">
              <a:buNone/>
            </a:pPr>
            <a:endParaRPr lang="en-GB" dirty="0"/>
          </a:p>
          <a:p>
            <a:pPr marL="0" indent="0">
              <a:buNone/>
            </a:pPr>
            <a:r>
              <a:rPr lang="en-GB" dirty="0" smtClean="0"/>
              <a:t>Potential new schemes will  be identified by members/officers as part of the service planning process and selected according to agreed criteria.  Criterion will be weighed according to priority e.g. Political priority or required by legislation.  </a:t>
            </a:r>
          </a:p>
          <a:p>
            <a:pPr marL="0" indent="0">
              <a:buNone/>
            </a:pPr>
            <a:endParaRPr lang="en-GB" dirty="0"/>
          </a:p>
          <a:p>
            <a:pPr marL="0" indent="0">
              <a:buNone/>
            </a:pPr>
            <a:r>
              <a:rPr lang="en-GB" dirty="0" smtClean="0"/>
              <a:t>Estimates of capital expenditure should include the costs of design and supervision.  These estimates need to be totalled across all schemes for each year of the programme in order to draw comparisons with the levels of internal design and supervisory capacity to the authority.  Estimates should also take account of design and supervision required in respect of repairs and maintenance works included in the revenue budget.  If there are shortfalls in internal capacity, these are generally met through the use of consultants or the employment of additional staff.</a:t>
            </a:r>
            <a:endParaRPr lang="en-GB" dirty="0"/>
          </a:p>
        </p:txBody>
      </p:sp>
    </p:spTree>
    <p:extLst>
      <p:ext uri="{BB962C8B-B14F-4D97-AF65-F5344CB8AC3E}">
        <p14:creationId xmlns:p14="http://schemas.microsoft.com/office/powerpoint/2010/main" val="101442877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548680"/>
            <a:ext cx="8183880" cy="5778968"/>
          </a:xfrm>
        </p:spPr>
        <p:txBody>
          <a:bodyPr>
            <a:normAutofit fontScale="70000" lnSpcReduction="20000"/>
          </a:bodyPr>
          <a:lstStyle/>
          <a:p>
            <a:pPr marL="0" indent="0">
              <a:buNone/>
            </a:pPr>
            <a:r>
              <a:rPr lang="en-GB" dirty="0" smtClean="0"/>
              <a:t>When land is required for a capital scheme and it is not owned by the authority, issues such as site selection, planning permission and acquisition by Compulsory Purchase Order (CPO) arise.  These issues will have a critical impact on the progress of a capital project and the timescale for dealing with them will be necessarily uncertain.  The capital budget should include costs associated with:</a:t>
            </a:r>
          </a:p>
          <a:p>
            <a:pPr marL="0" indent="0">
              <a:buNone/>
            </a:pPr>
            <a:endParaRPr lang="en-GB" dirty="0" smtClean="0"/>
          </a:p>
          <a:p>
            <a:pPr>
              <a:buFont typeface="Arial" charset="0"/>
              <a:buChar char="•"/>
            </a:pPr>
            <a:r>
              <a:rPr lang="en-GB" dirty="0" smtClean="0"/>
              <a:t>Acquiring, reclaiming, enhancing or laying out of land</a:t>
            </a:r>
          </a:p>
          <a:p>
            <a:pPr>
              <a:buFont typeface="Arial" charset="0"/>
              <a:buChar char="•"/>
            </a:pPr>
            <a:r>
              <a:rPr lang="en-GB" dirty="0" smtClean="0"/>
              <a:t>Acquiring, constructing, preparing, replacing or enhancing roads and buildings; and</a:t>
            </a:r>
          </a:p>
          <a:p>
            <a:pPr>
              <a:buFont typeface="Arial" charset="0"/>
              <a:buChar char="•"/>
            </a:pPr>
            <a:r>
              <a:rPr lang="en-GB" dirty="0" smtClean="0"/>
              <a:t>Acquiring, installing, or replacing plant, machinery or vehicles</a:t>
            </a:r>
          </a:p>
          <a:p>
            <a:pPr>
              <a:buFont typeface="Arial" charset="0"/>
              <a:buChar char="•"/>
            </a:pPr>
            <a:endParaRPr lang="en-GB" dirty="0" smtClean="0"/>
          </a:p>
          <a:p>
            <a:pPr marL="0" indent="0">
              <a:buNone/>
            </a:pPr>
            <a:r>
              <a:rPr lang="en-GB" dirty="0" smtClean="0"/>
              <a:t>The revenue consequences of capital projects can be grouped into 3 categories:</a:t>
            </a:r>
          </a:p>
          <a:p>
            <a:pPr>
              <a:buFontTx/>
              <a:buChar char="-"/>
            </a:pPr>
            <a:r>
              <a:rPr lang="en-GB" dirty="0" smtClean="0"/>
              <a:t>Running costs;</a:t>
            </a:r>
          </a:p>
          <a:p>
            <a:pPr>
              <a:buFontTx/>
              <a:buChar char="-"/>
            </a:pPr>
            <a:r>
              <a:rPr lang="en-GB" dirty="0" smtClean="0"/>
              <a:t>Costs of borrowing; and </a:t>
            </a:r>
          </a:p>
          <a:p>
            <a:pPr>
              <a:buFontTx/>
              <a:buChar char="-"/>
            </a:pPr>
            <a:r>
              <a:rPr lang="en-GB" dirty="0" smtClean="0"/>
              <a:t>Depreciation</a:t>
            </a:r>
          </a:p>
          <a:p>
            <a:pPr>
              <a:buFont typeface="Arial" charset="0"/>
              <a:buChar char="•"/>
            </a:pPr>
            <a:endParaRPr lang="en-GB" dirty="0"/>
          </a:p>
        </p:txBody>
      </p:sp>
    </p:spTree>
    <p:extLst>
      <p:ext uri="{BB962C8B-B14F-4D97-AF65-F5344CB8AC3E}">
        <p14:creationId xmlns:p14="http://schemas.microsoft.com/office/powerpoint/2010/main" val="13400748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922984"/>
          </a:xfrm>
        </p:spPr>
        <p:txBody>
          <a:bodyPr>
            <a:normAutofit fontScale="62500" lnSpcReduction="20000"/>
          </a:bodyPr>
          <a:lstStyle/>
          <a:p>
            <a:pPr marL="0" indent="0">
              <a:buNone/>
            </a:pPr>
            <a:r>
              <a:rPr lang="en-GB" b="1" dirty="0" smtClean="0"/>
              <a:t>Control Mechanism for Revenue Expenditure</a:t>
            </a:r>
          </a:p>
          <a:p>
            <a:pPr marL="0" indent="0">
              <a:buNone/>
            </a:pPr>
            <a:r>
              <a:rPr lang="en-GB" dirty="0" smtClean="0"/>
              <a:t>Despite a former Control Mechanism of Revenue Expenditure being limited by government, this is no longer the case and there are no explicit guidelines set out by the Scottish Government for local authority spending.  However, Scottish Ministers have retained powers to cap or re-introduce guidelines.</a:t>
            </a:r>
          </a:p>
          <a:p>
            <a:pPr marL="0" indent="0">
              <a:buNone/>
            </a:pPr>
            <a:endParaRPr lang="en-GB" dirty="0" smtClean="0"/>
          </a:p>
          <a:p>
            <a:pPr marL="0" indent="0">
              <a:buNone/>
            </a:pPr>
            <a:r>
              <a:rPr lang="en-GB" b="1" dirty="0" smtClean="0"/>
              <a:t>Control Mechanism for Capital Expenditure</a:t>
            </a:r>
          </a:p>
          <a:p>
            <a:pPr marL="0" indent="0">
              <a:buNone/>
            </a:pPr>
            <a:r>
              <a:rPr lang="en-GB" dirty="0" smtClean="0"/>
              <a:t>Section 35 and 36 of the Local Government in Scotland Act 2003 determined that it was the responsibility of each local authority to determine how much it can afford to spend on capital based on affordability, prudence and sustainability.  This means that the system is on of self-regulation by local authorities requiring computation and approval of prudential indicators and a heightened role for the Chief Financial Officer.</a:t>
            </a:r>
          </a:p>
          <a:p>
            <a:pPr marL="0" indent="0">
              <a:buNone/>
            </a:pPr>
            <a:endParaRPr lang="en-GB" dirty="0"/>
          </a:p>
          <a:p>
            <a:pPr marL="0" indent="0">
              <a:buNone/>
            </a:pPr>
            <a:r>
              <a:rPr lang="en-GB" dirty="0" smtClean="0"/>
              <a:t>At a national level, Section 36 of the Act provides a power to enable Scottish Ministers to impose national limits on capital expenditure if investment by local authorities is deemed to be excessive.</a:t>
            </a:r>
          </a:p>
          <a:p>
            <a:pPr marL="0" indent="0">
              <a:buNone/>
            </a:pPr>
            <a:endParaRPr lang="en-GB" dirty="0"/>
          </a:p>
          <a:p>
            <a:pPr marL="0" indent="0">
              <a:buNone/>
            </a:pPr>
            <a:r>
              <a:rPr lang="en-GB" dirty="0" smtClean="0"/>
              <a:t>Capital expenditure is largely funded by external borrowing, the control for which is a limitation on the type of debt products which a local authority can use.</a:t>
            </a:r>
          </a:p>
        </p:txBody>
      </p:sp>
    </p:spTree>
    <p:extLst>
      <p:ext uri="{BB962C8B-B14F-4D97-AF65-F5344CB8AC3E}">
        <p14:creationId xmlns:p14="http://schemas.microsoft.com/office/powerpoint/2010/main" val="420889161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548680"/>
            <a:ext cx="8183880" cy="1051560"/>
          </a:xfrm>
        </p:spPr>
        <p:txBody>
          <a:bodyPr/>
          <a:lstStyle/>
          <a:p>
            <a:r>
              <a:rPr lang="en-GB" dirty="0" smtClean="0"/>
              <a:t>Managing the Budget</a:t>
            </a:r>
            <a:endParaRPr lang="en-GB" dirty="0"/>
          </a:p>
        </p:txBody>
      </p:sp>
      <p:sp>
        <p:nvSpPr>
          <p:cNvPr id="3" name="Content Placeholder 2"/>
          <p:cNvSpPr>
            <a:spLocks noGrp="1"/>
          </p:cNvSpPr>
          <p:nvPr>
            <p:ph idx="1"/>
          </p:nvPr>
        </p:nvSpPr>
        <p:spPr>
          <a:xfrm>
            <a:off x="502920" y="530352"/>
            <a:ext cx="8183880" cy="5346920"/>
          </a:xfrm>
        </p:spPr>
        <p:txBody>
          <a:bodyPr>
            <a:normAutofit fontScale="77500" lnSpcReduction="20000"/>
          </a:bodyPr>
          <a:lstStyle/>
          <a:p>
            <a:pPr marL="0" indent="0">
              <a:buNone/>
            </a:pPr>
            <a:endParaRPr lang="en-GB" dirty="0" smtClean="0"/>
          </a:p>
          <a:p>
            <a:pPr marL="0" indent="0">
              <a:buNone/>
            </a:pPr>
            <a:endParaRPr lang="en-GB" dirty="0"/>
          </a:p>
          <a:p>
            <a:pPr marL="0" indent="0">
              <a:buNone/>
            </a:pPr>
            <a:endParaRPr lang="en-GB" dirty="0" smtClean="0"/>
          </a:p>
          <a:p>
            <a:pPr marL="0" indent="0">
              <a:buNone/>
            </a:pPr>
            <a:endParaRPr lang="en-GB" dirty="0"/>
          </a:p>
          <a:p>
            <a:pPr marL="0" indent="0">
              <a:buNone/>
            </a:pPr>
            <a:r>
              <a:rPr lang="en-GB" dirty="0" smtClean="0"/>
              <a:t>Once a local authority has agreed its service and financial plans, it must then monitor progress in delivery of the planned priorities within the available resource.</a:t>
            </a:r>
          </a:p>
          <a:p>
            <a:pPr marL="0" indent="0">
              <a:buNone/>
            </a:pPr>
            <a:endParaRPr lang="en-GB" dirty="0"/>
          </a:p>
          <a:p>
            <a:pPr marL="0" indent="0">
              <a:buNone/>
            </a:pPr>
            <a:r>
              <a:rPr lang="en-GB" dirty="0" smtClean="0"/>
              <a:t>An integrated approach to monitoring progress should also be encouraged across departments.  It is therefore important that a suite of Performance Indicators exist to monitor the level and efficiency of service delivery throughout the year.  These indicators are likely to include Statutory Performance Indicators supplemented by a range of key performance indicators.  The frequency of monitoring may vary depending</a:t>
            </a:r>
          </a:p>
          <a:p>
            <a:pPr marL="0" indent="0">
              <a:buNone/>
            </a:pPr>
            <a:r>
              <a:rPr lang="en-GB" dirty="0" smtClean="0"/>
              <a:t>on the nature of the indicator.</a:t>
            </a:r>
            <a:endParaRPr lang="en-GB" dirty="0"/>
          </a:p>
        </p:txBody>
      </p:sp>
      <p:pic>
        <p:nvPicPr>
          <p:cNvPr id="3074" name="Picture 2" descr="C:\Users\stewartme\AppData\Local\Microsoft\Windows\Temporary Internet Files\Content.IE5\EJENMJ6N\blockpage[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62475" y="3424237"/>
            <a:ext cx="19050" cy="9525"/>
          </a:xfrm>
          <a:prstGeom prst="rect">
            <a:avLst/>
          </a:prstGeom>
          <a:noFill/>
          <a:extLst>
            <a:ext uri="{909E8E84-426E-40DD-AFC4-6F175D3DCCD1}">
              <a14:hiddenFill xmlns:a14="http://schemas.microsoft.com/office/drawing/2010/main">
                <a:solidFill>
                  <a:srgbClr val="FFFFFF"/>
                </a:solidFill>
              </a14:hiddenFill>
            </a:ext>
          </a:extLst>
        </p:spPr>
      </p:pic>
      <p:pic>
        <p:nvPicPr>
          <p:cNvPr id="3077" name="Picture 5" descr="C:\Users\stewartme\AppData\Local\Microsoft\Windows\Temporary Internet Files\Content.IE5\140TKSPL\financial-risk[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76256" y="4852764"/>
            <a:ext cx="1905000" cy="14729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0200320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418928"/>
          </a:xfrm>
        </p:spPr>
        <p:txBody>
          <a:bodyPr>
            <a:normAutofit fontScale="85000" lnSpcReduction="20000"/>
          </a:bodyPr>
          <a:lstStyle/>
          <a:p>
            <a:pPr marL="0" indent="0">
              <a:buNone/>
            </a:pPr>
            <a:r>
              <a:rPr lang="en-GB" b="1" dirty="0" smtClean="0"/>
              <a:t>Role of Elected Members</a:t>
            </a:r>
          </a:p>
          <a:p>
            <a:pPr marL="0" indent="0">
              <a:buNone/>
            </a:pPr>
            <a:endParaRPr lang="en-GB" dirty="0"/>
          </a:p>
          <a:p>
            <a:pPr marL="0" indent="0">
              <a:buNone/>
            </a:pPr>
            <a:r>
              <a:rPr lang="en-GB" dirty="0" smtClean="0"/>
              <a:t>Members must ensure that proper control is exercised on the authority’s expenditure through the scrutiny of regular financial reports comparing expenditure with budget provision.  The actual frequency at which financial monitoring statements will be considered by elected members will be determined by the governance arrangements of each local authority.  However, the more frequent the scrutiny the more likely that any adverse variances will be highlighted enabling corrective action to be taken.</a:t>
            </a:r>
          </a:p>
          <a:p>
            <a:pPr marL="0" indent="0">
              <a:buNone/>
            </a:pPr>
            <a:endParaRPr lang="en-GB" dirty="0"/>
          </a:p>
          <a:p>
            <a:pPr marL="0" indent="0">
              <a:buNone/>
            </a:pPr>
            <a:r>
              <a:rPr lang="en-GB" dirty="0" smtClean="0"/>
              <a:t>The process of budget monitoring and control involves the following steps:</a:t>
            </a:r>
            <a:endParaRPr lang="en-GB" dirty="0"/>
          </a:p>
        </p:txBody>
      </p:sp>
    </p:spTree>
    <p:extLst>
      <p:ext uri="{BB962C8B-B14F-4D97-AF65-F5344CB8AC3E}">
        <p14:creationId xmlns:p14="http://schemas.microsoft.com/office/powerpoint/2010/main" val="1655526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endParaRPr lang="en-GB" dirty="0" smtClean="0"/>
          </a:p>
          <a:p>
            <a:endParaRPr lang="en-GB" dirty="0"/>
          </a:p>
          <a:p>
            <a:endParaRPr lang="en-GB" dirty="0" smtClean="0"/>
          </a:p>
          <a:p>
            <a:r>
              <a:rPr lang="en-GB" dirty="0" smtClean="0"/>
              <a:t>Relationship </a:t>
            </a:r>
            <a:r>
              <a:rPr lang="en-GB" dirty="0" smtClean="0"/>
              <a:t>between Revenue &amp; Capital Expenditure</a:t>
            </a:r>
          </a:p>
          <a:p>
            <a:r>
              <a:rPr lang="en-GB" dirty="0" smtClean="0"/>
              <a:t>Managing the Budget</a:t>
            </a:r>
          </a:p>
          <a:p>
            <a:r>
              <a:rPr lang="en-GB" dirty="0" smtClean="0"/>
              <a:t>Financial Reporting</a:t>
            </a:r>
          </a:p>
          <a:p>
            <a:r>
              <a:rPr lang="en-GB" dirty="0" smtClean="0"/>
              <a:t>Public Accountability</a:t>
            </a:r>
          </a:p>
        </p:txBody>
      </p:sp>
    </p:spTree>
    <p:extLst>
      <p:ext uri="{BB962C8B-B14F-4D97-AF65-F5344CB8AC3E}">
        <p14:creationId xmlns:p14="http://schemas.microsoft.com/office/powerpoint/2010/main" val="374151511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6067000"/>
          </a:xfrm>
        </p:spPr>
        <p:txBody>
          <a:bodyPr>
            <a:normAutofit fontScale="62500" lnSpcReduction="20000"/>
          </a:bodyPr>
          <a:lstStyle/>
          <a:p>
            <a:pPr>
              <a:buFont typeface="Arial" charset="0"/>
              <a:buChar char="•"/>
            </a:pPr>
            <a:r>
              <a:rPr lang="en-GB" dirty="0" smtClean="0"/>
              <a:t>Comparison of actual expenditure against budgeted spend (as a whole, at individual service level or for specific areas such as council tax collection)</a:t>
            </a:r>
          </a:p>
          <a:p>
            <a:pPr>
              <a:buFont typeface="Arial" charset="0"/>
              <a:buChar char="•"/>
            </a:pPr>
            <a:r>
              <a:rPr lang="en-GB" dirty="0" smtClean="0"/>
              <a:t>Comparison between what has actually happened to date (within the current year or previous years) with the assumptions made in the budget can give an indication of whether current conditions are moving away from the assumptions made in the budget.</a:t>
            </a:r>
          </a:p>
          <a:p>
            <a:pPr>
              <a:buFont typeface="Arial" charset="0"/>
              <a:buChar char="•"/>
            </a:pPr>
            <a:r>
              <a:rPr lang="en-GB" dirty="0" smtClean="0"/>
              <a:t>Forecasting – where the year end view is compared to budget to determine whether there is likely to be a variance, either positive or negative.</a:t>
            </a:r>
          </a:p>
          <a:p>
            <a:pPr>
              <a:buFont typeface="Arial" charset="0"/>
              <a:buChar char="•"/>
            </a:pPr>
            <a:r>
              <a:rPr lang="en-GB" dirty="0" smtClean="0"/>
              <a:t>Commitments made by the local authority by committing future resources</a:t>
            </a:r>
          </a:p>
          <a:p>
            <a:pPr>
              <a:buFont typeface="Arial" charset="0"/>
              <a:buChar char="•"/>
            </a:pPr>
            <a:r>
              <a:rPr lang="en-GB" dirty="0" smtClean="0"/>
              <a:t>Profiling – Predicting he pattern of expenditure (or income).  </a:t>
            </a:r>
          </a:p>
          <a:p>
            <a:pPr>
              <a:buFont typeface="Arial" charset="0"/>
              <a:buChar char="•"/>
            </a:pPr>
            <a:r>
              <a:rPr lang="en-GB" dirty="0" smtClean="0"/>
              <a:t>Variance – the difference between actual and budgeted expenditure (or income for one period, for the cumulative actual position to date, or the difference between the full year forecast and full year budget.  Budget managers must identify and analyse material variances – i.e. those variances above a certain level.  Any variance should be the subject of immediate transparent reporting.</a:t>
            </a:r>
          </a:p>
          <a:p>
            <a:pPr>
              <a:buFont typeface="Arial" charset="0"/>
              <a:buChar char="•"/>
            </a:pPr>
            <a:r>
              <a:rPr lang="en-GB" dirty="0" smtClean="0"/>
              <a:t>A recurring problem identified within the current financial year as this may have implications for future budgets.</a:t>
            </a:r>
          </a:p>
        </p:txBody>
      </p:sp>
    </p:spTree>
    <p:extLst>
      <p:ext uri="{BB962C8B-B14F-4D97-AF65-F5344CB8AC3E}">
        <p14:creationId xmlns:p14="http://schemas.microsoft.com/office/powerpoint/2010/main" val="99470793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548680"/>
            <a:ext cx="8183880" cy="1051560"/>
          </a:xfrm>
        </p:spPr>
        <p:txBody>
          <a:bodyPr/>
          <a:lstStyle/>
          <a:p>
            <a:r>
              <a:rPr lang="en-GB" dirty="0" smtClean="0"/>
              <a:t>Financial Reporting</a:t>
            </a:r>
            <a:endParaRPr lang="en-GB" dirty="0"/>
          </a:p>
        </p:txBody>
      </p:sp>
      <p:sp>
        <p:nvSpPr>
          <p:cNvPr id="3" name="Content Placeholder 2"/>
          <p:cNvSpPr>
            <a:spLocks noGrp="1"/>
          </p:cNvSpPr>
          <p:nvPr>
            <p:ph idx="1"/>
          </p:nvPr>
        </p:nvSpPr>
        <p:spPr>
          <a:xfrm>
            <a:off x="502920" y="530352"/>
            <a:ext cx="8183880" cy="5274912"/>
          </a:xfrm>
        </p:spPr>
        <p:txBody>
          <a:bodyPr>
            <a:normAutofit fontScale="85000" lnSpcReduction="20000"/>
          </a:bodyPr>
          <a:lstStyle/>
          <a:p>
            <a:pPr marL="0" indent="0">
              <a:buNone/>
            </a:pPr>
            <a:endParaRPr lang="en-GB" dirty="0" smtClean="0"/>
          </a:p>
          <a:p>
            <a:pPr marL="0" indent="0">
              <a:buNone/>
            </a:pPr>
            <a:endParaRPr lang="en-GB" dirty="0"/>
          </a:p>
          <a:p>
            <a:pPr marL="0" indent="0">
              <a:buNone/>
            </a:pPr>
            <a:endParaRPr lang="en-GB" dirty="0" smtClean="0"/>
          </a:p>
          <a:p>
            <a:pPr marL="0" indent="0">
              <a:buNone/>
            </a:pPr>
            <a:endParaRPr lang="en-GB" dirty="0"/>
          </a:p>
          <a:p>
            <a:pPr marL="0" indent="0">
              <a:buNone/>
            </a:pPr>
            <a:r>
              <a:rPr lang="en-GB" dirty="0" smtClean="0"/>
              <a:t>Under the Local Government (Scotland) Act 1973, each local authority is required to prepare financial statements (referred to as the Abstract of Accounts) for approval by the election members prior to 30</a:t>
            </a:r>
            <a:r>
              <a:rPr lang="en-GB" baseline="30000" dirty="0" smtClean="0"/>
              <a:t>th</a:t>
            </a:r>
            <a:r>
              <a:rPr lang="en-GB" dirty="0" smtClean="0"/>
              <a:t> June each year.  The production of the financial statements is the responsibility of the Chief Financial Officer and summarises the actual financial performance of a local authority between the period from April to March.  They are based </a:t>
            </a:r>
          </a:p>
          <a:p>
            <a:pPr marL="0" indent="0">
              <a:buNone/>
            </a:pPr>
            <a:r>
              <a:rPr lang="en-GB" dirty="0" smtClean="0"/>
              <a:t>on accounting practices recommended by </a:t>
            </a:r>
          </a:p>
          <a:p>
            <a:pPr marL="0" indent="0">
              <a:buNone/>
            </a:pPr>
            <a:r>
              <a:rPr lang="en-GB" dirty="0" smtClean="0"/>
              <a:t>the Local Authority (Scotland) Accounts </a:t>
            </a:r>
          </a:p>
          <a:p>
            <a:pPr marL="0" indent="0">
              <a:buNone/>
            </a:pPr>
            <a:r>
              <a:rPr lang="en-GB" dirty="0" smtClean="0"/>
              <a:t>Advisory Committee (LASAAC)</a:t>
            </a:r>
            <a:endParaRPr lang="en-GB" dirty="0"/>
          </a:p>
        </p:txBody>
      </p:sp>
      <p:pic>
        <p:nvPicPr>
          <p:cNvPr id="4098" name="Picture 2" descr="C:\Users\stewartme\AppData\Local\Microsoft\Windows\Temporary Internet Files\Content.IE5\I1R7YAK1\education-pile-of-books[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24328" y="4562037"/>
            <a:ext cx="1045078" cy="153064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7141192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850976"/>
          </a:xfrm>
        </p:spPr>
        <p:txBody>
          <a:bodyPr>
            <a:normAutofit fontScale="47500" lnSpcReduction="20000"/>
          </a:bodyPr>
          <a:lstStyle/>
          <a:p>
            <a:pPr marL="0" indent="0">
              <a:buNone/>
            </a:pPr>
            <a:r>
              <a:rPr lang="en-GB" dirty="0" smtClean="0"/>
              <a:t>LASAAC discharged their responsibility by their annual approval of an Accounting Code of Practice produced for the UK by CIPFA and LASAAC and which is applicable to all local authorities.</a:t>
            </a:r>
          </a:p>
          <a:p>
            <a:pPr marL="0" indent="0">
              <a:buNone/>
            </a:pPr>
            <a:endParaRPr lang="en-GB" dirty="0"/>
          </a:p>
          <a:p>
            <a:pPr marL="0" indent="0">
              <a:buNone/>
            </a:pPr>
            <a:r>
              <a:rPr lang="en-GB" dirty="0" smtClean="0"/>
              <a:t>The financial statements include an income and expenditure account which provides a summary of the revenue expenditure and income of the local authority’s general fund for the financial year, a balance sheet which represents the position of the local authority with all outside parties at the 31</a:t>
            </a:r>
            <a:r>
              <a:rPr lang="en-GB" baseline="30000" dirty="0" smtClean="0"/>
              <a:t>st</a:t>
            </a:r>
            <a:r>
              <a:rPr lang="en-GB" dirty="0" smtClean="0"/>
              <a:t> March and shows the assets </a:t>
            </a:r>
            <a:r>
              <a:rPr lang="en-GB" dirty="0" err="1" smtClean="0"/>
              <a:t>fo</a:t>
            </a:r>
            <a:r>
              <a:rPr lang="en-GB" dirty="0" smtClean="0"/>
              <a:t> the council, a cash flow statement and group accounts.</a:t>
            </a:r>
          </a:p>
          <a:p>
            <a:pPr marL="0" indent="0">
              <a:buNone/>
            </a:pPr>
            <a:endParaRPr lang="en-GB" dirty="0"/>
          </a:p>
          <a:p>
            <a:pPr marL="0" indent="0">
              <a:buNone/>
            </a:pPr>
            <a:r>
              <a:rPr lang="en-GB" dirty="0" smtClean="0"/>
              <a:t>The Local Authority (Scotland) Amendment Regulations 1997 require local authorities to submit the financial statements to the Accounts Commission by 30</a:t>
            </a:r>
            <a:r>
              <a:rPr lang="en-GB" baseline="30000" dirty="0" smtClean="0"/>
              <a:t>th</a:t>
            </a:r>
            <a:r>
              <a:rPr lang="en-GB" dirty="0" smtClean="0"/>
              <a:t> June.</a:t>
            </a:r>
          </a:p>
          <a:p>
            <a:pPr marL="0" indent="0">
              <a:buNone/>
            </a:pPr>
            <a:endParaRPr lang="en-GB" dirty="0"/>
          </a:p>
          <a:p>
            <a:pPr marL="0" indent="0">
              <a:buNone/>
            </a:pPr>
            <a:r>
              <a:rPr lang="en-GB" b="1" dirty="0" smtClean="0"/>
              <a:t>Significant Trading Operations</a:t>
            </a:r>
          </a:p>
          <a:p>
            <a:pPr marL="0" indent="0">
              <a:buNone/>
            </a:pPr>
            <a:endParaRPr lang="en-GB" dirty="0"/>
          </a:p>
          <a:p>
            <a:pPr marL="0" indent="0">
              <a:buNone/>
            </a:pPr>
            <a:r>
              <a:rPr lang="en-GB" dirty="0" smtClean="0"/>
              <a:t>The Local Government in Scotland Act 2003 introduced a concept of significant trading operations (STO) for local authorities.  Where a local authority service is delivered in a competitive environment and is determined by the local authority to be significant, a local authority is required to prepare and publish trading accounts.  It is a statutory requirement that, over every three year rolling period, the expenditure of each STO should be no greater than income.</a:t>
            </a:r>
          </a:p>
          <a:p>
            <a:pPr marL="0" indent="0">
              <a:buNone/>
            </a:pPr>
            <a:endParaRPr lang="en-GB" dirty="0"/>
          </a:p>
          <a:p>
            <a:pPr marL="0" indent="0">
              <a:buNone/>
            </a:pPr>
            <a:r>
              <a:rPr lang="en-GB" b="1" dirty="0" smtClean="0"/>
              <a:t>Common Good and Trust Funds</a:t>
            </a:r>
          </a:p>
          <a:p>
            <a:pPr marL="0" indent="0">
              <a:buNone/>
            </a:pPr>
            <a:endParaRPr lang="en-GB" dirty="0"/>
          </a:p>
          <a:p>
            <a:pPr marL="0" indent="0">
              <a:buNone/>
            </a:pPr>
            <a:r>
              <a:rPr lang="en-GB" dirty="0" smtClean="0"/>
              <a:t>Local Authorities may act in a stewardship role for common good funds, where the local authority has inherited the stewardship of a fund which requires to be used for the common good purpose of a specific town or burgh; and trust funds, where the local authority acts as a trustee for a sum of money which may have been bequeathed by an individual.  The use and accounting for the funds, although in relation to the overall finances of a local authority, attract the attention of citizens.</a:t>
            </a:r>
          </a:p>
          <a:p>
            <a:pPr marL="0" indent="0">
              <a:buNone/>
            </a:pPr>
            <a:endParaRPr lang="en-GB" dirty="0"/>
          </a:p>
          <a:p>
            <a:pPr marL="0" indent="0">
              <a:buNone/>
            </a:pPr>
            <a:endParaRPr lang="en-GB" dirty="0"/>
          </a:p>
        </p:txBody>
      </p:sp>
    </p:spTree>
    <p:extLst>
      <p:ext uri="{BB962C8B-B14F-4D97-AF65-F5344CB8AC3E}">
        <p14:creationId xmlns:p14="http://schemas.microsoft.com/office/powerpoint/2010/main" val="57096147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8183880" cy="1051560"/>
          </a:xfrm>
        </p:spPr>
        <p:txBody>
          <a:bodyPr/>
          <a:lstStyle/>
          <a:p>
            <a:r>
              <a:rPr lang="en-GB" dirty="0" smtClean="0"/>
              <a:t>Public Accountability</a:t>
            </a:r>
            <a:endParaRPr lang="en-GB" dirty="0"/>
          </a:p>
        </p:txBody>
      </p:sp>
      <p:sp>
        <p:nvSpPr>
          <p:cNvPr id="3" name="Content Placeholder 2"/>
          <p:cNvSpPr>
            <a:spLocks noGrp="1"/>
          </p:cNvSpPr>
          <p:nvPr>
            <p:ph idx="1"/>
          </p:nvPr>
        </p:nvSpPr>
        <p:spPr>
          <a:xfrm>
            <a:off x="502920" y="530352"/>
            <a:ext cx="8183880" cy="5634952"/>
          </a:xfrm>
        </p:spPr>
        <p:txBody>
          <a:bodyPr>
            <a:normAutofit fontScale="70000" lnSpcReduction="20000"/>
          </a:bodyPr>
          <a:lstStyle/>
          <a:p>
            <a:pPr marL="0" indent="0">
              <a:buNone/>
            </a:pPr>
            <a:endParaRPr lang="en-GB" dirty="0" smtClean="0"/>
          </a:p>
          <a:p>
            <a:pPr marL="0" indent="0">
              <a:buNone/>
            </a:pPr>
            <a:endParaRPr lang="en-GB" dirty="0"/>
          </a:p>
          <a:p>
            <a:pPr marL="0" indent="0">
              <a:buNone/>
            </a:pPr>
            <a:endParaRPr lang="en-GB" dirty="0" smtClean="0"/>
          </a:p>
          <a:p>
            <a:pPr marL="0" indent="0">
              <a:buNone/>
            </a:pPr>
            <a:endParaRPr lang="en-GB" dirty="0"/>
          </a:p>
          <a:p>
            <a:pPr marL="0" indent="0">
              <a:buNone/>
            </a:pPr>
            <a:r>
              <a:rPr lang="en-GB" dirty="0" smtClean="0"/>
              <a:t>The profile of public accountability in Scotland has developed over time and is now represented by a broad framework.  Local authorities, in common with other bodies across the public sector, are becoming increasingly directed towards the importance of managing and accounting for performance.  The statutory duty of Best Value incorporated within the Local Government in Scotland Act 2003 is the policy driver for service improvement and ultimately, accountability.</a:t>
            </a:r>
          </a:p>
          <a:p>
            <a:pPr marL="0" indent="0">
              <a:buNone/>
            </a:pPr>
            <a:endParaRPr lang="en-GB" dirty="0"/>
          </a:p>
          <a:p>
            <a:pPr marL="0" indent="0">
              <a:buNone/>
            </a:pPr>
            <a:r>
              <a:rPr lang="en-GB" dirty="0" smtClean="0"/>
              <a:t>Budgetary control is an internal measure of accountability in holding budget holders to account by the Chief Executive as well as being a tool for the administration of the council to hold the Chief Executive and Directors to account.</a:t>
            </a:r>
            <a:endParaRPr lang="en-GB" dirty="0"/>
          </a:p>
        </p:txBody>
      </p:sp>
    </p:spTree>
    <p:extLst>
      <p:ext uri="{BB962C8B-B14F-4D97-AF65-F5344CB8AC3E}">
        <p14:creationId xmlns:p14="http://schemas.microsoft.com/office/powerpoint/2010/main" val="184947291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850976"/>
          </a:xfrm>
        </p:spPr>
        <p:txBody>
          <a:bodyPr>
            <a:normAutofit fontScale="70000" lnSpcReduction="20000"/>
          </a:bodyPr>
          <a:lstStyle/>
          <a:p>
            <a:pPr marL="0" indent="0">
              <a:buNone/>
            </a:pPr>
            <a:r>
              <a:rPr lang="en-GB" b="1" dirty="0" smtClean="0"/>
              <a:t>The External Accountability Framework</a:t>
            </a:r>
          </a:p>
          <a:p>
            <a:pPr marL="0" indent="0">
              <a:buNone/>
            </a:pPr>
            <a:endParaRPr lang="en-GB" dirty="0"/>
          </a:p>
          <a:p>
            <a:pPr marL="0" indent="0">
              <a:buNone/>
            </a:pPr>
            <a:r>
              <a:rPr lang="en-GB" dirty="0" smtClean="0"/>
              <a:t>The following elements of the external accountability framework are considered in turn:</a:t>
            </a:r>
          </a:p>
          <a:p>
            <a:pPr>
              <a:buFont typeface="Arial" charset="0"/>
              <a:buChar char="•"/>
            </a:pPr>
            <a:r>
              <a:rPr lang="en-GB" dirty="0" smtClean="0"/>
              <a:t>Annual Financial Statements;</a:t>
            </a:r>
          </a:p>
          <a:p>
            <a:pPr>
              <a:buFont typeface="Arial" charset="0"/>
              <a:buChar char="•"/>
            </a:pPr>
            <a:r>
              <a:rPr lang="en-GB" dirty="0" smtClean="0"/>
              <a:t>The public Audit Model including Best Value;</a:t>
            </a:r>
          </a:p>
          <a:p>
            <a:pPr>
              <a:buFont typeface="Arial" charset="0"/>
              <a:buChar char="•"/>
            </a:pPr>
            <a:r>
              <a:rPr lang="en-GB" dirty="0"/>
              <a:t>a</a:t>
            </a:r>
            <a:r>
              <a:rPr lang="en-GB" dirty="0" smtClean="0"/>
              <a:t>nd inspectorates</a:t>
            </a:r>
          </a:p>
          <a:p>
            <a:pPr>
              <a:buFont typeface="Arial" charset="0"/>
              <a:buChar char="•"/>
            </a:pPr>
            <a:endParaRPr lang="en-GB" dirty="0"/>
          </a:p>
          <a:p>
            <a:pPr marL="0" indent="0">
              <a:buNone/>
            </a:pPr>
            <a:r>
              <a:rPr lang="en-GB" b="1" dirty="0" smtClean="0"/>
              <a:t>Annual Financial Statements</a:t>
            </a:r>
          </a:p>
          <a:p>
            <a:pPr marL="0" indent="0">
              <a:buNone/>
            </a:pPr>
            <a:endParaRPr lang="en-GB" dirty="0"/>
          </a:p>
          <a:p>
            <a:pPr marL="0" indent="0">
              <a:buNone/>
            </a:pPr>
            <a:r>
              <a:rPr lang="en-GB" dirty="0" smtClean="0"/>
              <a:t>It is a statutory requirement that upon completion, the financial statements require to be lodged with the Controller of Audit who will then given permission for the local authority to advertise the existence of the accounts.  The local authority, by statute, require to advertise, usually in newspapers, that the unaudited statements are available for public inspection.  This allows members of the public an opportunity to object to any part of the financial statements by lodging their objection with the external auditor who will then, as part of the audit, investigate the substance of the objection.  All books, deeds and vouchers are available for inspection.</a:t>
            </a:r>
            <a:endParaRPr lang="en-GB" dirty="0"/>
          </a:p>
          <a:p>
            <a:pPr marL="0" indent="0">
              <a:buNone/>
            </a:pPr>
            <a:endParaRPr lang="en-GB" dirty="0"/>
          </a:p>
        </p:txBody>
      </p:sp>
      <p:pic>
        <p:nvPicPr>
          <p:cNvPr id="5122" name="Picture 2" descr="C:\Users\stewartme\AppData\Local\Microsoft\Windows\Temporary Internet Files\Content.IE5\7M8G8NAN\audit-SEO-150x150[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32240" y="1412776"/>
            <a:ext cx="1905000" cy="1905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7209193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274912"/>
          </a:xfrm>
        </p:spPr>
        <p:txBody>
          <a:bodyPr>
            <a:normAutofit fontScale="77500" lnSpcReduction="20000"/>
          </a:bodyPr>
          <a:lstStyle/>
          <a:p>
            <a:pPr marL="0" indent="0">
              <a:buNone/>
            </a:pPr>
            <a:r>
              <a:rPr lang="en-GB" b="1" dirty="0" smtClean="0"/>
              <a:t>The Public Audit Model</a:t>
            </a:r>
          </a:p>
          <a:p>
            <a:pPr marL="0" indent="0">
              <a:buNone/>
            </a:pPr>
            <a:endParaRPr lang="en-GB" dirty="0"/>
          </a:p>
          <a:p>
            <a:pPr marL="0" indent="0">
              <a:buNone/>
            </a:pPr>
            <a:r>
              <a:rPr lang="en-GB" dirty="0" smtClean="0"/>
              <a:t>Independent examination of the financial affairs of a local authority is undertaken.  This is more commonly known as an external audit.  In </a:t>
            </a:r>
            <a:r>
              <a:rPr lang="en-GB" dirty="0"/>
              <a:t>S</a:t>
            </a:r>
            <a:r>
              <a:rPr lang="en-GB" dirty="0" smtClean="0"/>
              <a:t>cotland the process of external audit is set within a public audit model which seeks to ensure that the stewardship of local authority financial affairs is subject to a regime of accountability which examines whether monies are accounted for, safeguarded and used economically, efficiently and effectively.  This model is distinctive in that the auditor is independent of the local authority.  The scope of audit is wider than that of the private sector in that it not only covers the financial statements but also addresses regularity, propriety and Best Value including value for money.  The results of the audit can be made available to the public and to elected members.</a:t>
            </a:r>
            <a:endParaRPr lang="en-GB" dirty="0"/>
          </a:p>
        </p:txBody>
      </p:sp>
    </p:spTree>
    <p:extLst>
      <p:ext uri="{BB962C8B-B14F-4D97-AF65-F5344CB8AC3E}">
        <p14:creationId xmlns:p14="http://schemas.microsoft.com/office/powerpoint/2010/main" val="162504090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562944"/>
          </a:xfrm>
        </p:spPr>
        <p:txBody>
          <a:bodyPr>
            <a:normAutofit fontScale="55000" lnSpcReduction="20000"/>
          </a:bodyPr>
          <a:lstStyle/>
          <a:p>
            <a:pPr marL="0" indent="0">
              <a:buNone/>
            </a:pPr>
            <a:r>
              <a:rPr lang="en-GB" b="1" dirty="0" smtClean="0"/>
              <a:t>The Accounts Commission</a:t>
            </a:r>
          </a:p>
          <a:p>
            <a:pPr marL="0" indent="0">
              <a:buNone/>
            </a:pPr>
            <a:r>
              <a:rPr lang="en-GB" dirty="0" smtClean="0"/>
              <a:t>The Accounts Commission is a statutory but independent body established under the Local Government (Scotland) Act 1973.  The Commission’s role is to hold local authorities to account using the external audit process.  Reports are made to the Commission by the Controller of Audit.  The Controller of Audit is a statutory position.</a:t>
            </a:r>
          </a:p>
          <a:p>
            <a:pPr marL="0" indent="0">
              <a:buNone/>
            </a:pPr>
            <a:endParaRPr lang="en-GB" dirty="0"/>
          </a:p>
          <a:p>
            <a:pPr marL="0" indent="0">
              <a:buNone/>
            </a:pPr>
            <a:r>
              <a:rPr lang="en-GB" b="1" dirty="0" smtClean="0"/>
              <a:t>Special Interest Reports</a:t>
            </a:r>
          </a:p>
          <a:p>
            <a:pPr marL="0" indent="0">
              <a:buNone/>
            </a:pPr>
            <a:r>
              <a:rPr lang="en-GB" dirty="0" smtClean="0"/>
              <a:t>The Ethical Standards in Public Life </a:t>
            </a:r>
            <a:r>
              <a:rPr lang="en-GB" dirty="0" err="1" smtClean="0"/>
              <a:t>etc</a:t>
            </a:r>
            <a:r>
              <a:rPr lang="en-GB" dirty="0" smtClean="0"/>
              <a:t> (Scotland) Act provide the Accounts Commission for Scotland and the Controller of Audit with a procedure for special reports where an item of account is contrary to law, or where there is failure by any person to bring any sum into account, or where negligence of misconduct by a councillor on an officer of a council has led to a loss or deficiency in public funds.</a:t>
            </a:r>
          </a:p>
          <a:p>
            <a:pPr marL="0" indent="0">
              <a:buNone/>
            </a:pPr>
            <a:endParaRPr lang="en-GB" dirty="0"/>
          </a:p>
          <a:p>
            <a:pPr marL="0" indent="0">
              <a:buNone/>
            </a:pPr>
            <a:r>
              <a:rPr lang="en-GB" dirty="0" smtClean="0"/>
              <a:t>The Accounts Commission can consider and if necessary, impose a range of sanctions.</a:t>
            </a:r>
          </a:p>
          <a:p>
            <a:pPr marL="0" indent="0">
              <a:buNone/>
            </a:pPr>
            <a:endParaRPr lang="en-GB" dirty="0"/>
          </a:p>
          <a:p>
            <a:pPr marL="0" indent="0">
              <a:buNone/>
            </a:pPr>
            <a:r>
              <a:rPr lang="en-GB" dirty="0" smtClean="0"/>
              <a:t>The Accounts Commissioner may publish a special report submitted to it by the Controller of Audit, if it thinks fit, and in whatever form it thinks fit.  On receiving such a report from the Controller of Audit, the Accounts Commission may direct the Controller of Audit to carry out further investigations, may hold a hearing or may state a case on a question of law for the opinion of the Court of Session.</a:t>
            </a:r>
          </a:p>
          <a:p>
            <a:pPr marL="0" indent="0">
              <a:buNone/>
            </a:pPr>
            <a:endParaRPr lang="en-GB" dirty="0"/>
          </a:p>
          <a:p>
            <a:pPr marL="0" indent="0">
              <a:buNone/>
            </a:pPr>
            <a:r>
              <a:rPr lang="en-GB" dirty="0" smtClean="0"/>
              <a:t>The Commission has discretion to do none of these but  must hold a hearing if asked to do so by the local council concerned or by any person named or referred to in the special report as in some way responsible for the report being required.</a:t>
            </a:r>
            <a:endParaRPr lang="en-GB" dirty="0"/>
          </a:p>
        </p:txBody>
      </p:sp>
    </p:spTree>
    <p:extLst>
      <p:ext uri="{BB962C8B-B14F-4D97-AF65-F5344CB8AC3E}">
        <p14:creationId xmlns:p14="http://schemas.microsoft.com/office/powerpoint/2010/main" val="121538476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55000" lnSpcReduction="20000"/>
          </a:bodyPr>
          <a:lstStyle/>
          <a:p>
            <a:pPr marL="0" indent="0">
              <a:buNone/>
            </a:pPr>
            <a:r>
              <a:rPr lang="en-GB" b="1" dirty="0" smtClean="0"/>
              <a:t>Audit Scotland</a:t>
            </a:r>
          </a:p>
          <a:p>
            <a:pPr marL="0" indent="0">
              <a:buNone/>
            </a:pPr>
            <a:endParaRPr lang="en-GB" b="1" dirty="0" smtClean="0"/>
          </a:p>
          <a:p>
            <a:pPr marL="0" indent="0">
              <a:buNone/>
            </a:pPr>
            <a:r>
              <a:rPr lang="en-GB" dirty="0" smtClean="0"/>
              <a:t>Audit Scotland is a statutory body set up under the Public Finance and Accountancy (Scotland) Act 2000, which provides services to the Accounts Commission.  The service include appointment of auditors which will include directly employed Audit Scotland staff.  Audit work is carried out by their own teams or private firms appointed by Audit Scotland.  Once appointed, auditors exercise their duties independently.</a:t>
            </a:r>
          </a:p>
          <a:p>
            <a:pPr marL="0" indent="0">
              <a:buNone/>
            </a:pPr>
            <a:endParaRPr lang="en-GB" dirty="0"/>
          </a:p>
          <a:p>
            <a:pPr marL="0" indent="0">
              <a:buNone/>
            </a:pPr>
            <a:r>
              <a:rPr lang="en-GB" dirty="0" smtClean="0"/>
              <a:t>The external auditor provides a certificate annual to each local authority which expresses the opinion of the auditor as to whether the financial statements ‘present fairly’ the financial performance and position of the local authority.</a:t>
            </a:r>
          </a:p>
          <a:p>
            <a:pPr marL="0" indent="0">
              <a:buNone/>
            </a:pPr>
            <a:endParaRPr lang="en-GB" dirty="0"/>
          </a:p>
          <a:p>
            <a:pPr marL="0" indent="0">
              <a:buNone/>
            </a:pPr>
            <a:r>
              <a:rPr lang="en-GB" dirty="0" smtClean="0"/>
              <a:t>There are circumstances where the external auditor may form an adverse opinion on the annual financial statements.  In such circumstances, the audit certificate may either incorporate an explanatory paragraph or a qualification.</a:t>
            </a:r>
            <a:endParaRPr lang="en-GB" dirty="0"/>
          </a:p>
        </p:txBody>
      </p:sp>
    </p:spTree>
    <p:extLst>
      <p:ext uri="{BB962C8B-B14F-4D97-AF65-F5344CB8AC3E}">
        <p14:creationId xmlns:p14="http://schemas.microsoft.com/office/powerpoint/2010/main" val="267370741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778968"/>
          </a:xfrm>
        </p:spPr>
        <p:txBody>
          <a:bodyPr>
            <a:normAutofit fontScale="55000" lnSpcReduction="20000"/>
          </a:bodyPr>
          <a:lstStyle/>
          <a:p>
            <a:pPr marL="0" indent="0">
              <a:buNone/>
            </a:pPr>
            <a:r>
              <a:rPr lang="en-GB" dirty="0" smtClean="0"/>
              <a:t>Internal Accountability Framework</a:t>
            </a:r>
          </a:p>
          <a:p>
            <a:pPr marL="0" indent="0">
              <a:buNone/>
            </a:pPr>
            <a:endParaRPr lang="en-GB" dirty="0"/>
          </a:p>
          <a:p>
            <a:pPr marL="0" indent="0">
              <a:buNone/>
            </a:pPr>
            <a:r>
              <a:rPr lang="en-GB" dirty="0" smtClean="0"/>
              <a:t>The internal accountability framework incorporates the following elements:</a:t>
            </a:r>
          </a:p>
          <a:p>
            <a:pPr>
              <a:buFont typeface="Arial" charset="0"/>
              <a:buChar char="•"/>
            </a:pPr>
            <a:r>
              <a:rPr lang="en-GB" dirty="0" smtClean="0"/>
              <a:t>Financial regulations; </a:t>
            </a:r>
          </a:p>
          <a:p>
            <a:pPr>
              <a:buFont typeface="Arial" charset="0"/>
              <a:buChar char="•"/>
            </a:pPr>
            <a:r>
              <a:rPr lang="en-GB" dirty="0" smtClean="0"/>
              <a:t>Internal Audit</a:t>
            </a:r>
          </a:p>
          <a:p>
            <a:pPr>
              <a:buFont typeface="Arial" charset="0"/>
              <a:buChar char="•"/>
            </a:pPr>
            <a:r>
              <a:rPr lang="en-GB" dirty="0" smtClean="0"/>
              <a:t>Audit Committee</a:t>
            </a:r>
          </a:p>
          <a:p>
            <a:pPr>
              <a:buFont typeface="Arial" charset="0"/>
              <a:buChar char="•"/>
            </a:pPr>
            <a:r>
              <a:rPr lang="en-GB" dirty="0" smtClean="0"/>
              <a:t>Role of Elected Member in Holding Officers to Account;</a:t>
            </a:r>
          </a:p>
          <a:p>
            <a:pPr>
              <a:buFont typeface="Arial" charset="0"/>
              <a:buChar char="•"/>
            </a:pPr>
            <a:r>
              <a:rPr lang="en-GB" dirty="0" smtClean="0"/>
              <a:t>The Monitoring Officer – ‘Whistleblowing’; and</a:t>
            </a:r>
          </a:p>
          <a:p>
            <a:pPr>
              <a:buFont typeface="Arial" charset="0"/>
              <a:buChar char="•"/>
            </a:pPr>
            <a:r>
              <a:rPr lang="en-GB" dirty="0" smtClean="0"/>
              <a:t>Complaints System</a:t>
            </a:r>
          </a:p>
          <a:p>
            <a:pPr>
              <a:buFont typeface="Arial" charset="0"/>
              <a:buChar char="•"/>
            </a:pPr>
            <a:endParaRPr lang="en-GB" dirty="0"/>
          </a:p>
          <a:p>
            <a:pPr marL="0" indent="0">
              <a:buNone/>
            </a:pPr>
            <a:r>
              <a:rPr lang="en-GB" dirty="0" smtClean="0"/>
              <a:t>Financial Regulations</a:t>
            </a:r>
          </a:p>
          <a:p>
            <a:pPr marL="0" indent="0">
              <a:buNone/>
            </a:pPr>
            <a:endParaRPr lang="en-GB" dirty="0"/>
          </a:p>
          <a:p>
            <a:pPr marL="0" indent="0">
              <a:buNone/>
            </a:pPr>
            <a:r>
              <a:rPr lang="en-GB" dirty="0" smtClean="0"/>
              <a:t>Local authorities have a statutory requirement to set out arrangements for the administration of its financial affairs.  Generally, this will be expressed within the financial regulations of a local authority.  The financial regulations which are essentially the formal rules for financial administration are applicable to both elected members and officers.  It is the responsibility of the Director of Finance and all devolved budget holders to ensure that proper financial control is maintained at all times.  This is best achieved by the existence of detailed guidelines which are applicable to the authority as a whole.</a:t>
            </a:r>
          </a:p>
          <a:p>
            <a:pPr marL="0" indent="0">
              <a:buNone/>
            </a:pPr>
            <a:endParaRPr lang="en-GB" dirty="0"/>
          </a:p>
          <a:p>
            <a:pPr marL="0" indent="0">
              <a:buNone/>
            </a:pPr>
            <a:r>
              <a:rPr lang="en-GB" dirty="0" smtClean="0"/>
              <a:t>Internal Audit</a:t>
            </a:r>
          </a:p>
          <a:p>
            <a:pPr marL="0" indent="0">
              <a:buNone/>
            </a:pPr>
            <a:endParaRPr lang="en-GB" dirty="0"/>
          </a:p>
          <a:p>
            <a:pPr marL="0" indent="0">
              <a:buNone/>
            </a:pPr>
            <a:r>
              <a:rPr lang="en-GB" dirty="0" smtClean="0"/>
              <a:t>Scottish Office Circular 5/85 strongly recommends that local authorities make arrangements for internal audit although there is no statutory obligation to provide an internal audit service in Scotland.</a:t>
            </a:r>
            <a:endParaRPr lang="en-GB" dirty="0"/>
          </a:p>
        </p:txBody>
      </p:sp>
    </p:spTree>
    <p:extLst>
      <p:ext uri="{BB962C8B-B14F-4D97-AF65-F5344CB8AC3E}">
        <p14:creationId xmlns:p14="http://schemas.microsoft.com/office/powerpoint/2010/main" val="367544855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922984"/>
          </a:xfrm>
        </p:spPr>
        <p:txBody>
          <a:bodyPr>
            <a:normAutofit fontScale="62500" lnSpcReduction="20000"/>
          </a:bodyPr>
          <a:lstStyle/>
          <a:p>
            <a:pPr marL="0" indent="0">
              <a:buNone/>
            </a:pPr>
            <a:r>
              <a:rPr lang="en-GB" b="1" dirty="0" smtClean="0"/>
              <a:t>Audit Committees</a:t>
            </a:r>
          </a:p>
          <a:p>
            <a:pPr marL="0" indent="0">
              <a:buNone/>
            </a:pPr>
            <a:endParaRPr lang="en-GB" dirty="0"/>
          </a:p>
          <a:p>
            <a:pPr marL="0" indent="0">
              <a:buNone/>
            </a:pPr>
            <a:r>
              <a:rPr lang="en-GB" dirty="0" smtClean="0"/>
              <a:t>Audit Committees are a key part of governance and they are an important part of the accountability of local authorities.  CIPFA Scotland’s Audit Committee Principles in Local Authorities in Scotland define three audit committee principles:</a:t>
            </a:r>
          </a:p>
          <a:p>
            <a:pPr marL="0" indent="0">
              <a:buNone/>
            </a:pPr>
            <a:endParaRPr lang="en-GB" dirty="0"/>
          </a:p>
          <a:p>
            <a:pPr>
              <a:buFont typeface="Arial" panose="020B0604020202020204" pitchFamily="34" charset="0"/>
              <a:buChar char="•"/>
            </a:pPr>
            <a:r>
              <a:rPr lang="en-GB" dirty="0" smtClean="0"/>
              <a:t>Independent assurance of the adequacy of the risk management framework and the associated control environment within the authority;</a:t>
            </a:r>
          </a:p>
          <a:p>
            <a:pPr marL="0" indent="0">
              <a:buNone/>
            </a:pPr>
            <a:endParaRPr lang="en-GB" dirty="0" smtClean="0"/>
          </a:p>
          <a:p>
            <a:pPr>
              <a:buFont typeface="Arial" panose="020B0604020202020204" pitchFamily="34" charset="0"/>
              <a:buChar char="•"/>
            </a:pPr>
            <a:r>
              <a:rPr lang="en-GB" dirty="0" smtClean="0"/>
              <a:t>Independent scrutiny of the authority’s financial and non-financial performance to the extent that it affects the authority’s exposure to risk and weakens the control environment; and</a:t>
            </a:r>
          </a:p>
          <a:p>
            <a:pPr marL="0" indent="0">
              <a:buNone/>
            </a:pPr>
            <a:endParaRPr lang="en-GB" dirty="0" smtClean="0"/>
          </a:p>
          <a:p>
            <a:pPr>
              <a:buFont typeface="Arial" panose="020B0604020202020204" pitchFamily="34" charset="0"/>
              <a:buChar char="•"/>
            </a:pPr>
            <a:r>
              <a:rPr lang="en-GB" dirty="0" smtClean="0"/>
              <a:t>Assurance that any issues arising from the process of drawing up, auditing and certifying the authority’s annual accounts and properly dealt with.</a:t>
            </a:r>
          </a:p>
          <a:p>
            <a:pPr>
              <a:buFont typeface="Arial" panose="020B0604020202020204" pitchFamily="34" charset="0"/>
              <a:buChar char="•"/>
            </a:pPr>
            <a:endParaRPr lang="en-GB" dirty="0"/>
          </a:p>
          <a:p>
            <a:pPr marL="0" indent="0">
              <a:buNone/>
            </a:pPr>
            <a:r>
              <a:rPr lang="en-GB" dirty="0" smtClean="0"/>
              <a:t>There is no defined model for audit committees by typically, the delivery of audit committee principles is conducted by a single committee generally referred to as the audit committee although there may be varying titles for the mechanism such as audit and standards committee.</a:t>
            </a:r>
          </a:p>
          <a:p>
            <a:pPr>
              <a:buFont typeface="Arial" panose="020B0604020202020204" pitchFamily="34" charset="0"/>
              <a:buChar char="•"/>
            </a:pPr>
            <a:endParaRPr lang="en-GB" dirty="0"/>
          </a:p>
          <a:p>
            <a:pPr>
              <a:buFont typeface="Arial" panose="020B0604020202020204" pitchFamily="34" charset="0"/>
              <a:buChar char="•"/>
            </a:pPr>
            <a:endParaRPr lang="en-GB" dirty="0"/>
          </a:p>
        </p:txBody>
      </p:sp>
    </p:spTree>
    <p:extLst>
      <p:ext uri="{BB962C8B-B14F-4D97-AF65-F5344CB8AC3E}">
        <p14:creationId xmlns:p14="http://schemas.microsoft.com/office/powerpoint/2010/main" val="41205306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8229600" cy="1143000"/>
          </a:xfrm>
        </p:spPr>
        <p:txBody>
          <a:bodyPr>
            <a:normAutofit fontScale="90000"/>
          </a:bodyPr>
          <a:lstStyle/>
          <a:p>
            <a:r>
              <a:rPr lang="en-GB" dirty="0" smtClean="0"/>
              <a:t>Revenue Expenditure &amp; Income</a:t>
            </a:r>
            <a:endParaRPr lang="en-GB" dirty="0"/>
          </a:p>
        </p:txBody>
      </p:sp>
      <p:sp>
        <p:nvSpPr>
          <p:cNvPr id="3" name="Content Placeholder 2"/>
          <p:cNvSpPr>
            <a:spLocks noGrp="1"/>
          </p:cNvSpPr>
          <p:nvPr>
            <p:ph idx="1"/>
          </p:nvPr>
        </p:nvSpPr>
        <p:spPr>
          <a:xfrm>
            <a:off x="467544" y="1196752"/>
            <a:ext cx="8229600" cy="4968552"/>
          </a:xfrm>
        </p:spPr>
        <p:txBody>
          <a:bodyPr>
            <a:normAutofit fontScale="77500" lnSpcReduction="20000"/>
          </a:bodyPr>
          <a:lstStyle/>
          <a:p>
            <a:pPr marL="0" indent="0">
              <a:buNone/>
            </a:pPr>
            <a:r>
              <a:rPr lang="en-GB" dirty="0" smtClean="0"/>
              <a:t>Revenue expenditure can generally be defined as expenditure which is incurred on the annual costs of service delivery.  The benefit derived from revenue expenditure is received within a single financial year.  A typical example of revenue expenditure is employee costs.</a:t>
            </a:r>
          </a:p>
          <a:p>
            <a:pPr marL="0" indent="0">
              <a:buNone/>
            </a:pPr>
            <a:endParaRPr lang="en-GB" dirty="0" smtClean="0"/>
          </a:p>
          <a:p>
            <a:pPr marL="0" indent="0">
              <a:buNone/>
            </a:pPr>
            <a:r>
              <a:rPr lang="en-GB" dirty="0" smtClean="0"/>
              <a:t>Local Authorities incur annual revenue expenditure of the order of £13b on revenue services.  This represents £2.5k per head of the population of Scotland.  Revenue expenditure on local authority services, with the exception of council housing, is accounted for through a statutory account called the General Fund Account (GFA)</a:t>
            </a:r>
          </a:p>
          <a:p>
            <a:pPr marL="0" indent="0">
              <a:buNone/>
            </a:pPr>
            <a:endParaRPr lang="en-GB" dirty="0" smtClean="0"/>
          </a:p>
          <a:p>
            <a:pPr marL="0" indent="0">
              <a:buNone/>
            </a:pPr>
            <a:r>
              <a:rPr lang="en-GB" dirty="0" smtClean="0"/>
              <a:t>Housing is separately accounted for in a Housing Revenue Account (HRA)</a:t>
            </a:r>
          </a:p>
          <a:p>
            <a:pPr marL="0" indent="0">
              <a:buNone/>
            </a:pPr>
            <a:endParaRPr lang="en-GB" dirty="0" smtClean="0"/>
          </a:p>
          <a:p>
            <a:pPr marL="0" indent="0">
              <a:buNone/>
            </a:pPr>
            <a:endParaRPr lang="en-GB" dirty="0"/>
          </a:p>
        </p:txBody>
      </p:sp>
    </p:spTree>
    <p:extLst>
      <p:ext uri="{BB962C8B-B14F-4D97-AF65-F5344CB8AC3E}">
        <p14:creationId xmlns:p14="http://schemas.microsoft.com/office/powerpoint/2010/main" val="354554661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850976"/>
          </a:xfrm>
        </p:spPr>
        <p:txBody>
          <a:bodyPr>
            <a:normAutofit fontScale="62500" lnSpcReduction="20000"/>
          </a:bodyPr>
          <a:lstStyle/>
          <a:p>
            <a:pPr marL="0" indent="0">
              <a:buNone/>
            </a:pPr>
            <a:r>
              <a:rPr lang="en-GB" b="1" dirty="0" smtClean="0"/>
              <a:t>Role of Elected Members</a:t>
            </a:r>
          </a:p>
          <a:p>
            <a:pPr marL="0" indent="0">
              <a:buNone/>
            </a:pPr>
            <a:endParaRPr lang="en-GB" dirty="0"/>
          </a:p>
          <a:p>
            <a:pPr marL="0" indent="0">
              <a:buNone/>
            </a:pPr>
            <a:r>
              <a:rPr lang="en-GB" dirty="0" smtClean="0"/>
              <a:t>Elected members set and lead the policy direction of the local authority but also have a clear role in accountability.  They are accountable for their electorate but in turn hold officers to account and should also be prepared to exercise a scrutiny role.  This role will be in part undertaken by objectively challenging committee reports.</a:t>
            </a:r>
          </a:p>
          <a:p>
            <a:pPr marL="0" indent="0">
              <a:buNone/>
            </a:pPr>
            <a:endParaRPr lang="en-GB" dirty="0"/>
          </a:p>
          <a:p>
            <a:pPr marL="0" indent="0">
              <a:buNone/>
            </a:pPr>
            <a:r>
              <a:rPr lang="en-GB" b="1" dirty="0" smtClean="0"/>
              <a:t>The Monitoring Officer</a:t>
            </a:r>
          </a:p>
          <a:p>
            <a:pPr marL="0" indent="0">
              <a:buNone/>
            </a:pPr>
            <a:endParaRPr lang="en-GB" dirty="0"/>
          </a:p>
          <a:p>
            <a:pPr marL="0" indent="0">
              <a:buNone/>
            </a:pPr>
            <a:r>
              <a:rPr lang="en-GB" dirty="0" smtClean="0"/>
              <a:t>It is a statutory requirement that each local authority appoints a monitoring officer.  The general role of this officer is to ensure adherence to legislation and to bring non-compliance to the immediate attention of the local authority.  This officer is generally referred to as the ‘</a:t>
            </a:r>
            <a:r>
              <a:rPr lang="en-GB" dirty="0" err="1" smtClean="0"/>
              <a:t>Whistleblower</a:t>
            </a:r>
            <a:r>
              <a:rPr lang="en-GB" dirty="0" smtClean="0"/>
              <a:t>’</a:t>
            </a:r>
          </a:p>
          <a:p>
            <a:pPr marL="0" indent="0">
              <a:buNone/>
            </a:pPr>
            <a:endParaRPr lang="en-GB" dirty="0"/>
          </a:p>
          <a:p>
            <a:pPr marL="0" indent="0">
              <a:buNone/>
            </a:pPr>
            <a:r>
              <a:rPr lang="en-GB" b="1" dirty="0" smtClean="0"/>
              <a:t>Complaints System</a:t>
            </a:r>
          </a:p>
          <a:p>
            <a:pPr marL="0" indent="0">
              <a:buNone/>
            </a:pPr>
            <a:endParaRPr lang="en-GB" dirty="0"/>
          </a:p>
          <a:p>
            <a:pPr marL="0" indent="0">
              <a:buNone/>
            </a:pPr>
            <a:r>
              <a:rPr lang="en-GB" dirty="0" smtClean="0"/>
              <a:t>The administration of the council should make it clear that the organisation as a whole seeks and welcomes feedback.  An organisation’s ability to respond when things go wrong is an important demonstration of its accountability.</a:t>
            </a:r>
            <a:endParaRPr lang="en-GB" dirty="0"/>
          </a:p>
        </p:txBody>
      </p:sp>
    </p:spTree>
    <p:extLst>
      <p:ext uri="{BB962C8B-B14F-4D97-AF65-F5344CB8AC3E}">
        <p14:creationId xmlns:p14="http://schemas.microsoft.com/office/powerpoint/2010/main" val="19157449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274912"/>
          </a:xfrm>
        </p:spPr>
        <p:txBody>
          <a:bodyPr/>
          <a:lstStyle/>
          <a:p>
            <a:pPr marL="0" indent="0">
              <a:buNone/>
            </a:pPr>
            <a:endParaRPr lang="en-GB" dirty="0" smtClean="0"/>
          </a:p>
          <a:p>
            <a:pPr marL="0" indent="0">
              <a:buNone/>
            </a:pPr>
            <a:endParaRPr lang="en-GB" dirty="0"/>
          </a:p>
          <a:p>
            <a:pPr marL="0" indent="0" algn="ctr">
              <a:buNone/>
            </a:pPr>
            <a:endParaRPr lang="en-GB" dirty="0" smtClean="0"/>
          </a:p>
          <a:p>
            <a:pPr marL="0" indent="0" algn="ctr">
              <a:buNone/>
            </a:pPr>
            <a:endParaRPr lang="en-GB" sz="3200" dirty="0" smtClean="0"/>
          </a:p>
          <a:p>
            <a:pPr marL="0" indent="0" algn="ctr">
              <a:buNone/>
            </a:pPr>
            <a:endParaRPr lang="en-GB" sz="3200" dirty="0"/>
          </a:p>
          <a:p>
            <a:pPr marL="0" indent="0" algn="ctr">
              <a:buNone/>
            </a:pPr>
            <a:r>
              <a:rPr lang="en-GB" sz="3200" dirty="0" smtClean="0"/>
              <a:t>The End</a:t>
            </a:r>
            <a:endParaRPr lang="en-GB" sz="3200" dirty="0"/>
          </a:p>
        </p:txBody>
      </p:sp>
      <p:pic>
        <p:nvPicPr>
          <p:cNvPr id="1026" name="Picture 2" descr="C:\Users\stewartme\AppData\Local\Microsoft\Windows\Temporary Internet Files\Content.IE5\TMAHH7YH\personal-finance-and-accounting-blink-images[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148064" y="3717032"/>
            <a:ext cx="3429000" cy="2057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653971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8229600" cy="5721499"/>
          </a:xfrm>
        </p:spPr>
        <p:txBody>
          <a:bodyPr>
            <a:normAutofit fontScale="77500" lnSpcReduction="20000"/>
          </a:bodyPr>
          <a:lstStyle/>
          <a:p>
            <a:pPr marL="0" indent="0">
              <a:buNone/>
            </a:pPr>
            <a:r>
              <a:rPr lang="en-GB" dirty="0"/>
              <a:t>To enable a local authority to incur expenditure, that expenditure must be met by monies received by a local authority, properly referred to as income.</a:t>
            </a:r>
          </a:p>
          <a:p>
            <a:pPr marL="0" indent="0">
              <a:buNone/>
            </a:pPr>
            <a:endParaRPr lang="en-GB" dirty="0" smtClean="0"/>
          </a:p>
          <a:p>
            <a:pPr marL="0" indent="0">
              <a:buNone/>
            </a:pPr>
            <a:r>
              <a:rPr lang="en-GB" dirty="0" smtClean="0"/>
              <a:t>The </a:t>
            </a:r>
            <a:r>
              <a:rPr lang="en-GB" dirty="0"/>
              <a:t>general fund income of a local authority (i.e</a:t>
            </a:r>
            <a:r>
              <a:rPr lang="en-GB" dirty="0" smtClean="0"/>
              <a:t>. </a:t>
            </a:r>
            <a:r>
              <a:rPr lang="en-GB" dirty="0"/>
              <a:t>the non housing sources of </a:t>
            </a:r>
            <a:r>
              <a:rPr lang="en-GB" dirty="0" smtClean="0"/>
              <a:t>income) </a:t>
            </a:r>
            <a:r>
              <a:rPr lang="en-GB" dirty="0"/>
              <a:t>will be derived from the following principal sources:</a:t>
            </a:r>
          </a:p>
          <a:p>
            <a:pPr>
              <a:buFontTx/>
              <a:buChar char="-"/>
            </a:pPr>
            <a:r>
              <a:rPr lang="en-GB" dirty="0"/>
              <a:t>Scottish Government Grant (Including non-domestic rate income)</a:t>
            </a:r>
          </a:p>
          <a:p>
            <a:pPr>
              <a:buFontTx/>
              <a:buChar char="-"/>
            </a:pPr>
            <a:r>
              <a:rPr lang="en-GB" dirty="0"/>
              <a:t>Council Tax</a:t>
            </a:r>
          </a:p>
          <a:p>
            <a:pPr>
              <a:buFontTx/>
              <a:buChar char="-"/>
            </a:pPr>
            <a:r>
              <a:rPr lang="en-GB" dirty="0"/>
              <a:t>Fees and Charges for services delivered</a:t>
            </a:r>
          </a:p>
          <a:p>
            <a:pPr marL="0" indent="0">
              <a:buNone/>
            </a:pPr>
            <a:endParaRPr lang="en-GB" dirty="0" smtClean="0"/>
          </a:p>
          <a:p>
            <a:pPr marL="0" indent="0">
              <a:buNone/>
            </a:pPr>
            <a:r>
              <a:rPr lang="en-GB" b="1" dirty="0" smtClean="0"/>
              <a:t>Scottish Government Grant</a:t>
            </a:r>
            <a:endParaRPr lang="en-GB" b="1" dirty="0" smtClean="0"/>
          </a:p>
          <a:p>
            <a:pPr marL="0" indent="0">
              <a:buNone/>
            </a:pPr>
            <a:r>
              <a:rPr lang="en-GB" dirty="0" smtClean="0"/>
              <a:t>The budget process of the Scottish Government results in the determination of the local government finance settlement which sets out how much the government is prepared to fund.  Grant in the form of total revenue support comprises specific grant, non-domestic rates income and revenue support grant</a:t>
            </a:r>
            <a:endParaRPr lang="en-GB" dirty="0"/>
          </a:p>
        </p:txBody>
      </p:sp>
    </p:spTree>
    <p:extLst>
      <p:ext uri="{BB962C8B-B14F-4D97-AF65-F5344CB8AC3E}">
        <p14:creationId xmlns:p14="http://schemas.microsoft.com/office/powerpoint/2010/main" val="31586319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20688"/>
            <a:ext cx="8229600" cy="5505475"/>
          </a:xfrm>
        </p:spPr>
        <p:txBody>
          <a:bodyPr>
            <a:normAutofit fontScale="92500" lnSpcReduction="20000"/>
          </a:bodyPr>
          <a:lstStyle/>
          <a:p>
            <a:pPr marL="0" indent="0">
              <a:buNone/>
            </a:pPr>
            <a:r>
              <a:rPr lang="en-GB" b="1" dirty="0" smtClean="0"/>
              <a:t>Specific Grant</a:t>
            </a:r>
          </a:p>
          <a:p>
            <a:pPr marL="0" indent="0">
              <a:buNone/>
            </a:pPr>
            <a:endParaRPr lang="en-GB" dirty="0" smtClean="0"/>
          </a:p>
          <a:p>
            <a:pPr marL="0" indent="0">
              <a:buNone/>
            </a:pPr>
            <a:r>
              <a:rPr lang="en-GB" dirty="0" smtClean="0"/>
              <a:t>Local </a:t>
            </a:r>
            <a:r>
              <a:rPr lang="en-GB" dirty="0" smtClean="0"/>
              <a:t>authorities receive grants which are for a specific named purpose, or which are intended to achieve a specific policy objective.</a:t>
            </a:r>
          </a:p>
          <a:p>
            <a:pPr marL="0" indent="0">
              <a:buNone/>
            </a:pPr>
            <a:r>
              <a:rPr lang="en-GB" dirty="0" smtClean="0"/>
              <a:t>Specific grants effectively “ring fence” monies for purposes as directed by the Scottish Government.  This may result in higher administration costs associated with separately accounting for this expenditure and can limit a local authority’s ability to integrate these outcomes within its key objectives.</a:t>
            </a:r>
          </a:p>
          <a:p>
            <a:pPr marL="0" indent="0">
              <a:buNone/>
            </a:pPr>
            <a:r>
              <a:rPr lang="en-GB" dirty="0" smtClean="0"/>
              <a:t>Non-Domestic Rates (or Business Rates) is a property based tax which is billed to local businesses and collected by local authorities.</a:t>
            </a:r>
            <a:endParaRPr lang="en-GB" dirty="0"/>
          </a:p>
        </p:txBody>
      </p:sp>
    </p:spTree>
    <p:extLst>
      <p:ext uri="{BB962C8B-B14F-4D97-AF65-F5344CB8AC3E}">
        <p14:creationId xmlns:p14="http://schemas.microsoft.com/office/powerpoint/2010/main" val="22728238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058888"/>
          </a:xfrm>
        </p:spPr>
        <p:txBody>
          <a:bodyPr>
            <a:normAutofit lnSpcReduction="10000"/>
          </a:bodyPr>
          <a:lstStyle/>
          <a:p>
            <a:pPr marL="0" indent="0">
              <a:buNone/>
            </a:pPr>
            <a:r>
              <a:rPr lang="en-GB" b="1" dirty="0" smtClean="0"/>
              <a:t>Council Tax</a:t>
            </a:r>
          </a:p>
          <a:p>
            <a:pPr marL="0" indent="0">
              <a:buNone/>
            </a:pPr>
            <a:endParaRPr lang="en-GB" dirty="0"/>
          </a:p>
          <a:p>
            <a:pPr marL="0" indent="0">
              <a:buNone/>
            </a:pPr>
            <a:r>
              <a:rPr lang="en-GB" dirty="0" smtClean="0"/>
              <a:t>The </a:t>
            </a:r>
            <a:r>
              <a:rPr lang="en-GB" dirty="0" smtClean="0"/>
              <a:t>level of Council Tax is determined by each local authority and the authority is responsible for its billing and collection.  The level of council tax is set as part of each local authority’s budget setting process.  In recent years each local authority in Scotland has agreed to ‘freeze’ the level of council tax at 2008/9 levels.  The cost of the freeze is </a:t>
            </a:r>
            <a:r>
              <a:rPr lang="en-GB" dirty="0" smtClean="0"/>
              <a:t>funded</a:t>
            </a:r>
          </a:p>
          <a:p>
            <a:pPr marL="0" indent="0">
              <a:buNone/>
            </a:pPr>
            <a:r>
              <a:rPr lang="en-GB" dirty="0" smtClean="0"/>
              <a:t>by </a:t>
            </a:r>
            <a:r>
              <a:rPr lang="en-GB" dirty="0" smtClean="0"/>
              <a:t>the Scottish Government.</a:t>
            </a:r>
          </a:p>
          <a:p>
            <a:pPr marL="0" indent="0">
              <a:buNone/>
            </a:pPr>
            <a:endParaRPr lang="en-GB" dirty="0"/>
          </a:p>
        </p:txBody>
      </p:sp>
      <p:pic>
        <p:nvPicPr>
          <p:cNvPr id="2050" name="Picture 2" descr="C:\Users\stewartme\AppData\Local\Microsoft\Windows\Temporary Internet Files\Content.IE5\0PPR5CRY\62716ub1p4nqlnn[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44208" y="4484890"/>
            <a:ext cx="2193032" cy="21930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877707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48680"/>
            <a:ext cx="8229600" cy="5577483"/>
          </a:xfrm>
        </p:spPr>
        <p:txBody>
          <a:bodyPr/>
          <a:lstStyle/>
          <a:p>
            <a:pPr marL="0" indent="0">
              <a:buNone/>
            </a:pPr>
            <a:r>
              <a:rPr lang="en-GB" dirty="0" smtClean="0"/>
              <a:t>A local authority will already have calculated the number of Band D equivalent houses.  An allowance is then made for non-recovery of debt.  The final stage is to divide the amount to be raised from Council Tax by the adjusted number of Band D equivalent houses to get the  Band D council Tax level.  After setting the tax for Band D, the tax for other bands is calculated using the statutorily set equivalent factors.</a:t>
            </a:r>
            <a:endParaRPr lang="en-GB" dirty="0"/>
          </a:p>
        </p:txBody>
      </p:sp>
    </p:spTree>
    <p:extLst>
      <p:ext uri="{BB962C8B-B14F-4D97-AF65-F5344CB8AC3E}">
        <p14:creationId xmlns:p14="http://schemas.microsoft.com/office/powerpoint/2010/main" val="17628698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581289185"/>
              </p:ext>
            </p:extLst>
          </p:nvPr>
        </p:nvGraphicFramePr>
        <p:xfrm>
          <a:off x="457200" y="476250"/>
          <a:ext cx="8229600" cy="4752954"/>
        </p:xfrm>
        <a:graphic>
          <a:graphicData uri="http://schemas.openxmlformats.org/drawingml/2006/table">
            <a:tbl>
              <a:tblPr firstRow="1" bandRow="1">
                <a:tableStyleId>{5C22544A-7EE6-4342-B048-85BDC9FD1C3A}</a:tableStyleId>
              </a:tblPr>
              <a:tblGrid>
                <a:gridCol w="4114800"/>
                <a:gridCol w="4114800"/>
              </a:tblGrid>
              <a:tr h="528106">
                <a:tc>
                  <a:txBody>
                    <a:bodyPr/>
                    <a:lstStyle/>
                    <a:p>
                      <a:pPr algn="ctr"/>
                      <a:r>
                        <a:rPr lang="en-GB" dirty="0" smtClean="0"/>
                        <a:t>Valuation</a:t>
                      </a:r>
                      <a:r>
                        <a:rPr lang="en-GB" baseline="0" dirty="0" smtClean="0"/>
                        <a:t> Band</a:t>
                      </a:r>
                      <a:endParaRPr lang="en-GB" dirty="0"/>
                    </a:p>
                  </a:txBody>
                  <a:tcPr/>
                </a:tc>
                <a:tc>
                  <a:txBody>
                    <a:bodyPr/>
                    <a:lstStyle/>
                    <a:p>
                      <a:pPr algn="ctr"/>
                      <a:r>
                        <a:rPr lang="en-GB" dirty="0" smtClean="0"/>
                        <a:t>Band</a:t>
                      </a:r>
                      <a:r>
                        <a:rPr lang="en-GB" baseline="0" dirty="0" smtClean="0"/>
                        <a:t> D Equivalent Factor</a:t>
                      </a:r>
                      <a:endParaRPr lang="en-GB" dirty="0"/>
                    </a:p>
                  </a:txBody>
                  <a:tcPr/>
                </a:tc>
              </a:tr>
              <a:tr h="528106">
                <a:tc>
                  <a:txBody>
                    <a:bodyPr/>
                    <a:lstStyle/>
                    <a:p>
                      <a:pPr algn="ctr"/>
                      <a:r>
                        <a:rPr lang="en-GB" dirty="0" smtClean="0"/>
                        <a:t>A</a:t>
                      </a:r>
                      <a:endParaRPr lang="en-GB" dirty="0"/>
                    </a:p>
                  </a:txBody>
                  <a:tcPr/>
                </a:tc>
                <a:tc>
                  <a:txBody>
                    <a:bodyPr/>
                    <a:lstStyle/>
                    <a:p>
                      <a:pPr algn="ctr"/>
                      <a:r>
                        <a:rPr lang="en-GB" dirty="0" smtClean="0"/>
                        <a:t>6/9</a:t>
                      </a:r>
                      <a:endParaRPr lang="en-GB" dirty="0"/>
                    </a:p>
                  </a:txBody>
                  <a:tcPr/>
                </a:tc>
              </a:tr>
              <a:tr h="528106">
                <a:tc>
                  <a:txBody>
                    <a:bodyPr/>
                    <a:lstStyle/>
                    <a:p>
                      <a:pPr algn="ctr"/>
                      <a:r>
                        <a:rPr lang="en-GB" dirty="0" smtClean="0"/>
                        <a:t>B</a:t>
                      </a:r>
                      <a:endParaRPr lang="en-GB" dirty="0"/>
                    </a:p>
                  </a:txBody>
                  <a:tcPr/>
                </a:tc>
                <a:tc>
                  <a:txBody>
                    <a:bodyPr/>
                    <a:lstStyle/>
                    <a:p>
                      <a:pPr algn="ctr"/>
                      <a:r>
                        <a:rPr lang="en-GB" dirty="0" smtClean="0"/>
                        <a:t>7/9</a:t>
                      </a:r>
                      <a:endParaRPr lang="en-GB" dirty="0"/>
                    </a:p>
                  </a:txBody>
                  <a:tcPr/>
                </a:tc>
              </a:tr>
              <a:tr h="528106">
                <a:tc>
                  <a:txBody>
                    <a:bodyPr/>
                    <a:lstStyle/>
                    <a:p>
                      <a:pPr algn="ctr"/>
                      <a:r>
                        <a:rPr lang="en-GB" dirty="0" smtClean="0"/>
                        <a:t>C</a:t>
                      </a:r>
                      <a:endParaRPr lang="en-GB" dirty="0"/>
                    </a:p>
                  </a:txBody>
                  <a:tcPr/>
                </a:tc>
                <a:tc>
                  <a:txBody>
                    <a:bodyPr/>
                    <a:lstStyle/>
                    <a:p>
                      <a:pPr algn="ctr"/>
                      <a:r>
                        <a:rPr lang="en-GB" dirty="0" smtClean="0"/>
                        <a:t>8/9</a:t>
                      </a:r>
                      <a:endParaRPr lang="en-GB" dirty="0"/>
                    </a:p>
                  </a:txBody>
                  <a:tcPr/>
                </a:tc>
              </a:tr>
              <a:tr h="528106">
                <a:tc>
                  <a:txBody>
                    <a:bodyPr/>
                    <a:lstStyle/>
                    <a:p>
                      <a:pPr algn="ctr"/>
                      <a:r>
                        <a:rPr lang="en-GB" dirty="0" smtClean="0"/>
                        <a:t>D</a:t>
                      </a:r>
                      <a:endParaRPr lang="en-GB" dirty="0"/>
                    </a:p>
                  </a:txBody>
                  <a:tcPr/>
                </a:tc>
                <a:tc>
                  <a:txBody>
                    <a:bodyPr/>
                    <a:lstStyle/>
                    <a:p>
                      <a:pPr algn="ctr"/>
                      <a:r>
                        <a:rPr lang="en-GB" dirty="0" smtClean="0"/>
                        <a:t>9/9</a:t>
                      </a:r>
                      <a:endParaRPr lang="en-GB" dirty="0"/>
                    </a:p>
                  </a:txBody>
                  <a:tcPr/>
                </a:tc>
              </a:tr>
              <a:tr h="528106">
                <a:tc>
                  <a:txBody>
                    <a:bodyPr/>
                    <a:lstStyle/>
                    <a:p>
                      <a:pPr algn="ctr"/>
                      <a:r>
                        <a:rPr lang="en-GB" dirty="0" smtClean="0"/>
                        <a:t>E</a:t>
                      </a:r>
                      <a:endParaRPr lang="en-GB" dirty="0"/>
                    </a:p>
                  </a:txBody>
                  <a:tcPr/>
                </a:tc>
                <a:tc>
                  <a:txBody>
                    <a:bodyPr/>
                    <a:lstStyle/>
                    <a:p>
                      <a:pPr algn="ctr"/>
                      <a:r>
                        <a:rPr lang="en-GB" dirty="0" smtClean="0"/>
                        <a:t>11/9</a:t>
                      </a:r>
                      <a:endParaRPr lang="en-GB" dirty="0"/>
                    </a:p>
                  </a:txBody>
                  <a:tcPr/>
                </a:tc>
              </a:tr>
              <a:tr h="528106">
                <a:tc>
                  <a:txBody>
                    <a:bodyPr/>
                    <a:lstStyle/>
                    <a:p>
                      <a:pPr algn="ctr"/>
                      <a:r>
                        <a:rPr lang="en-GB" dirty="0" smtClean="0"/>
                        <a:t>F</a:t>
                      </a:r>
                      <a:endParaRPr lang="en-GB" dirty="0"/>
                    </a:p>
                  </a:txBody>
                  <a:tcPr/>
                </a:tc>
                <a:tc>
                  <a:txBody>
                    <a:bodyPr/>
                    <a:lstStyle/>
                    <a:p>
                      <a:pPr algn="ctr"/>
                      <a:r>
                        <a:rPr lang="en-GB" dirty="0" smtClean="0"/>
                        <a:t>13/9</a:t>
                      </a:r>
                      <a:endParaRPr lang="en-GB" dirty="0"/>
                    </a:p>
                  </a:txBody>
                  <a:tcPr/>
                </a:tc>
              </a:tr>
              <a:tr h="528106">
                <a:tc>
                  <a:txBody>
                    <a:bodyPr/>
                    <a:lstStyle/>
                    <a:p>
                      <a:pPr algn="ctr"/>
                      <a:r>
                        <a:rPr lang="en-GB" dirty="0" smtClean="0"/>
                        <a:t>G</a:t>
                      </a:r>
                      <a:endParaRPr lang="en-GB" dirty="0"/>
                    </a:p>
                  </a:txBody>
                  <a:tcPr/>
                </a:tc>
                <a:tc>
                  <a:txBody>
                    <a:bodyPr/>
                    <a:lstStyle/>
                    <a:p>
                      <a:pPr algn="ctr"/>
                      <a:r>
                        <a:rPr lang="en-GB" dirty="0" smtClean="0"/>
                        <a:t>15/9</a:t>
                      </a:r>
                      <a:endParaRPr lang="en-GB" dirty="0"/>
                    </a:p>
                  </a:txBody>
                  <a:tcPr/>
                </a:tc>
              </a:tr>
              <a:tr h="528106">
                <a:tc>
                  <a:txBody>
                    <a:bodyPr/>
                    <a:lstStyle/>
                    <a:p>
                      <a:pPr algn="ctr"/>
                      <a:r>
                        <a:rPr lang="en-GB" dirty="0" smtClean="0"/>
                        <a:t>H</a:t>
                      </a:r>
                      <a:endParaRPr lang="en-GB" dirty="0"/>
                    </a:p>
                  </a:txBody>
                  <a:tcPr/>
                </a:tc>
                <a:tc>
                  <a:txBody>
                    <a:bodyPr/>
                    <a:lstStyle/>
                    <a:p>
                      <a:pPr algn="ctr"/>
                      <a:r>
                        <a:rPr lang="en-GB" dirty="0" smtClean="0"/>
                        <a:t>18/9</a:t>
                      </a:r>
                      <a:endParaRPr lang="en-GB" dirty="0"/>
                    </a:p>
                  </a:txBody>
                  <a:tcPr/>
                </a:tc>
              </a:tr>
            </a:tbl>
          </a:graphicData>
        </a:graphic>
      </p:graphicFrame>
    </p:spTree>
    <p:extLst>
      <p:ext uri="{BB962C8B-B14F-4D97-AF65-F5344CB8AC3E}">
        <p14:creationId xmlns:p14="http://schemas.microsoft.com/office/powerpoint/2010/main" val="244815912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530</TotalTime>
  <Words>5625</Words>
  <Application>Microsoft Office PowerPoint</Application>
  <PresentationFormat>On-screen Show (4:3)</PresentationFormat>
  <Paragraphs>344</Paragraphs>
  <Slides>41</Slides>
  <Notes>0</Notes>
  <HiddenSlides>0</HiddenSlides>
  <MMClips>0</MMClips>
  <ScaleCrop>false</ScaleCrop>
  <HeadingPairs>
    <vt:vector size="4" baseType="variant">
      <vt:variant>
        <vt:lpstr>Theme</vt:lpstr>
      </vt:variant>
      <vt:variant>
        <vt:i4>1</vt:i4>
      </vt:variant>
      <vt:variant>
        <vt:lpstr>Slide Titles</vt:lpstr>
      </vt:variant>
      <vt:variant>
        <vt:i4>41</vt:i4>
      </vt:variant>
    </vt:vector>
  </HeadingPairs>
  <TitlesOfParts>
    <vt:vector size="42" baseType="lpstr">
      <vt:lpstr>Aspect</vt:lpstr>
      <vt:lpstr>Local Government Finance</vt:lpstr>
      <vt:lpstr>Introduction</vt:lpstr>
      <vt:lpstr>PowerPoint Presentation</vt:lpstr>
      <vt:lpstr>Revenue Expenditure &amp; Income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CAPITAL EXPENDITURE &amp; INCOME</vt:lpstr>
      <vt:lpstr>PowerPoint Presentation</vt:lpstr>
      <vt:lpstr>PowerPoint Presentation</vt:lpstr>
      <vt:lpstr>Relationship between Revenue and Capital Expenditure</vt:lpstr>
      <vt:lpstr>PowerPoint Presentation</vt:lpstr>
      <vt:lpstr>PowerPoint Presentation</vt:lpstr>
      <vt:lpstr>Service and Financial Planning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Managing the Budget</vt:lpstr>
      <vt:lpstr>PowerPoint Presentation</vt:lpstr>
      <vt:lpstr>PowerPoint Presentation</vt:lpstr>
      <vt:lpstr>Financial Reporting</vt:lpstr>
      <vt:lpstr>PowerPoint Presentation</vt:lpstr>
      <vt:lpstr>Public Accountability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Argyll and Bute Council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Local Government Finance</dc:title>
  <dc:creator>Mel</dc:creator>
  <cp:lastModifiedBy>Mel</cp:lastModifiedBy>
  <cp:revision>41</cp:revision>
  <dcterms:created xsi:type="dcterms:W3CDTF">2016-03-24T14:13:30Z</dcterms:created>
  <dcterms:modified xsi:type="dcterms:W3CDTF">2016-03-31T16:06:52Z</dcterms:modified>
</cp:coreProperties>
</file>