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22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242FA-62D4-4F4E-BAEF-3E96E627AE5A}" type="datetimeFigureOut">
              <a:rPr lang="en-GB" smtClean="0"/>
              <a:t>12/08/2015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F2371C-7816-4E5E-928F-7D0447B361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690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6F73D-FB26-4208-844F-2385A888048E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827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76AF-F0DB-394F-83A0-6761507F76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982E-4BFE-1B4F-86FF-7192233485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403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76AF-F0DB-394F-83A0-6761507F76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982E-4BFE-1B4F-86FF-7192233485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931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76AF-F0DB-394F-83A0-6761507F76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982E-4BFE-1B4F-86FF-7192233485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74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76AF-F0DB-394F-83A0-6761507F76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982E-4BFE-1B4F-86FF-7192233485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674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76AF-F0DB-394F-83A0-6761507F76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982E-4BFE-1B4F-86FF-7192233485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80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76AF-F0DB-394F-83A0-6761507F76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982E-4BFE-1B4F-86FF-7192233485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372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76AF-F0DB-394F-83A0-6761507F76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982E-4BFE-1B4F-86FF-7192233485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943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76AF-F0DB-394F-83A0-6761507F76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982E-4BFE-1B4F-86FF-7192233485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88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76AF-F0DB-394F-83A0-6761507F76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982E-4BFE-1B4F-86FF-7192233485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531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76AF-F0DB-394F-83A0-6761507F76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982E-4BFE-1B4F-86FF-7192233485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13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76AF-F0DB-394F-83A0-6761507F76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982E-4BFE-1B4F-86FF-7192233485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488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64476AF-F0DB-394F-83A0-6761507F76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8/12/2015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E4E0982E-4BFE-1B4F-86FF-7192233485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78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251520" y="980728"/>
            <a:ext cx="8712968" cy="2880319"/>
          </a:xfrm>
          <a:prstGeom prst="round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defTabSz="457200"/>
            <a:r>
              <a:rPr lang="en-GB" sz="2000" dirty="0" smtClean="0">
                <a:solidFill>
                  <a:prstClr val="black"/>
                </a:solidFill>
              </a:rPr>
              <a:t>Our vision </a:t>
            </a:r>
            <a:r>
              <a:rPr lang="en-GB" sz="2000" dirty="0">
                <a:solidFill>
                  <a:prstClr val="black"/>
                </a:solidFill>
              </a:rPr>
              <a:t>is to offer: “</a:t>
            </a:r>
            <a:r>
              <a:rPr lang="en-GB" sz="2000" b="1" dirty="0">
                <a:solidFill>
                  <a:prstClr val="black"/>
                </a:solidFill>
              </a:rPr>
              <a:t>Digital services so good that all who can use them prefer to use </a:t>
            </a:r>
            <a:r>
              <a:rPr lang="en-GB" sz="2000" b="1" dirty="0" smtClean="0">
                <a:solidFill>
                  <a:prstClr val="black"/>
                </a:solidFill>
              </a:rPr>
              <a:t>them</a:t>
            </a:r>
            <a:r>
              <a:rPr lang="en-GB" sz="2000" dirty="0" smtClean="0">
                <a:solidFill>
                  <a:prstClr val="black"/>
                </a:solidFill>
              </a:rPr>
              <a:t>”.</a:t>
            </a:r>
            <a:endParaRPr lang="en-GB" sz="2000" dirty="0">
              <a:solidFill>
                <a:prstClr val="black"/>
              </a:solidFill>
            </a:endParaRPr>
          </a:p>
          <a:p>
            <a:pPr defTabSz="457200"/>
            <a:r>
              <a:rPr lang="en-GB" dirty="0">
                <a:solidFill>
                  <a:prstClr val="black"/>
                </a:solidFill>
              </a:rPr>
              <a:t>This requires the adoption of 3 principles:</a:t>
            </a:r>
          </a:p>
          <a:p>
            <a:pPr marL="266700" indent="-266700" defTabSz="457200">
              <a:buFont typeface="+mj-lt"/>
              <a:buAutoNum type="arabicPeriod"/>
            </a:pPr>
            <a:r>
              <a:rPr lang="en-GB" dirty="0">
                <a:solidFill>
                  <a:prstClr val="black"/>
                </a:solidFill>
              </a:rPr>
              <a:t>Services will be delivered as “digital first” and customers who can </a:t>
            </a:r>
            <a:r>
              <a:rPr lang="en-GB" dirty="0" smtClean="0">
                <a:solidFill>
                  <a:prstClr val="black"/>
                </a:solidFill>
              </a:rPr>
              <a:t>use digital media will </a:t>
            </a:r>
            <a:r>
              <a:rPr lang="en-GB" dirty="0">
                <a:solidFill>
                  <a:prstClr val="black"/>
                </a:solidFill>
              </a:rPr>
              <a:t>be enabled and encouraged to self-serve;</a:t>
            </a:r>
          </a:p>
          <a:p>
            <a:pPr marL="266700" indent="-266700" defTabSz="457200">
              <a:buFont typeface="+mj-lt"/>
              <a:buAutoNum type="arabicPeriod"/>
            </a:pPr>
            <a:r>
              <a:rPr lang="en-GB" dirty="0">
                <a:solidFill>
                  <a:prstClr val="black"/>
                </a:solidFill>
              </a:rPr>
              <a:t>Customers who are unable to self-serve will be assisted to access services so they are not disadvantaged;</a:t>
            </a:r>
          </a:p>
          <a:p>
            <a:pPr marL="266700" indent="-266700" defTabSz="457200">
              <a:buFont typeface="+mj-lt"/>
              <a:buAutoNum type="arabicPeriod"/>
            </a:pPr>
            <a:r>
              <a:rPr lang="en-GB" dirty="0">
                <a:solidFill>
                  <a:prstClr val="black"/>
                </a:solidFill>
              </a:rPr>
              <a:t>Service access, delivery and business processes will be re-designed to </a:t>
            </a:r>
            <a:r>
              <a:rPr lang="en-GB" dirty="0" smtClean="0">
                <a:solidFill>
                  <a:prstClr val="black"/>
                </a:solidFill>
              </a:rPr>
              <a:t>reflect the first two principles and so improve performance, productivity  and customer service.</a:t>
            </a:r>
            <a:endParaRPr lang="en-GB" dirty="0">
              <a:solidFill>
                <a:prstClr val="black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758875"/>
              </p:ext>
            </p:extLst>
          </p:nvPr>
        </p:nvGraphicFramePr>
        <p:xfrm>
          <a:off x="262939" y="4000500"/>
          <a:ext cx="8749148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5461"/>
                <a:gridCol w="5303687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Old Style Customer Management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New Digital Customer Engagement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Few channels made for council needs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Many channels that suit customer needs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Reactive to customer requests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Proactively</a:t>
                      </a:r>
                      <a:r>
                        <a:rPr lang="en-GB" sz="1600" baseline="0" dirty="0" smtClean="0"/>
                        <a:t> meeting customer needs and pre-empting customer contacts and avoidable contacts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Transaction focused and driven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Interaction driven, often independent of specific transactions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Directive, one size fits all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Dialogue based </a:t>
                      </a:r>
                      <a:r>
                        <a:rPr lang="en-GB" sz="1600" smtClean="0"/>
                        <a:t>and personalised;</a:t>
                      </a:r>
                      <a:r>
                        <a:rPr lang="en-GB" sz="1600" baseline="0" smtClean="0"/>
                        <a:t> </a:t>
                      </a:r>
                      <a:r>
                        <a:rPr lang="en-GB" sz="1600" dirty="0" smtClean="0"/>
                        <a:t>based on customer data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Management information led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Intelligence and analytics led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Siloed</a:t>
                      </a:r>
                      <a:r>
                        <a:rPr lang="en-GB" sz="1600" dirty="0" smtClean="0"/>
                        <a:t> approach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Joined up data and knowledge sharing</a:t>
                      </a:r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6775"/>
            <a:ext cx="1005840" cy="87172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55576" y="231031"/>
            <a:ext cx="72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457200"/>
            <a:r>
              <a:rPr lang="en-GB" sz="2400" b="1" dirty="0">
                <a:solidFill>
                  <a:schemeClr val="tx2">
                    <a:lumMod val="75000"/>
                  </a:schemeClr>
                </a:solidFill>
              </a:rPr>
              <a:t>ARGYLL AND BUTE COUNCIL’S DIGITAL FIRST </a:t>
            </a:r>
            <a:r>
              <a:rPr lang="en-GB" sz="2400" b="1" dirty="0" smtClean="0">
                <a:solidFill>
                  <a:schemeClr val="tx2">
                    <a:lumMod val="75000"/>
                  </a:schemeClr>
                </a:solidFill>
              </a:rPr>
              <a:t>POLICY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95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183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Company>Argyll and Bute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%username%</dc:creator>
  <cp:lastModifiedBy>MacBrayne, Lorne</cp:lastModifiedBy>
  <cp:revision>6</cp:revision>
  <dcterms:created xsi:type="dcterms:W3CDTF">2015-08-04T09:50:39Z</dcterms:created>
  <dcterms:modified xsi:type="dcterms:W3CDTF">2015-08-12T14:38:37Z</dcterms:modified>
</cp:coreProperties>
</file>