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2"/>
  </p:notesMasterIdLst>
  <p:sldIdLst>
    <p:sldId id="258" r:id="rId2"/>
    <p:sldId id="271" r:id="rId3"/>
    <p:sldId id="265" r:id="rId4"/>
    <p:sldId id="272" r:id="rId5"/>
    <p:sldId id="262" r:id="rId6"/>
    <p:sldId id="273" r:id="rId7"/>
    <p:sldId id="274" r:id="rId8"/>
    <p:sldId id="264" r:id="rId9"/>
    <p:sldId id="260" r:id="rId10"/>
    <p:sldId id="266" r:id="rId11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3979" autoAdjust="0"/>
  </p:normalViewPr>
  <p:slideViewPr>
    <p:cSldViewPr snapToGrid="0">
      <p:cViewPr varScale="1">
        <p:scale>
          <a:sx n="65" d="100"/>
          <a:sy n="65" d="100"/>
        </p:scale>
        <p:origin x="760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6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0007E0C8-26FC-4B51-A94B-303F03C1F0F7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B206F5A9-3AC5-4C07-BEE9-131F39D973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803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030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54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080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09613" y="1154113"/>
            <a:ext cx="5543550" cy="3117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860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8554" y="4444861"/>
            <a:ext cx="5560060" cy="3636705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539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494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94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208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051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Different parts</a:t>
            </a:r>
            <a:r>
              <a:rPr lang="en-GB" baseline="0" dirty="0" smtClean="0"/>
              <a:t> of the Act apply to different public bodies.  For example, above are some of the agencies that participation requests apply to.  If you want to submit a PR to an HSCP then you would submit it to both authorities with one named as the lead authority and the other as the secondary authority.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6F5A9-3AC5-4C07-BEE9-131F39D9738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441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3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43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836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892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5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62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04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85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96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8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79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54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50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15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3375F00F-82A3-4CBC-AF49-AAFC6834FEC8}" type="datetimeFigureOut">
              <a:rPr lang="en-GB" smtClean="0"/>
              <a:pPr/>
              <a:t>26/04/2021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2EB89FA6-8F9E-4F34-BF59-D6ABBB21379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228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gyll-bute.gov.uk/find-out-more-about-participation-request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scot/policies/community-empowerment/participation-requests/" TargetMode="External"/><Relationship Id="rId4" Type="http://schemas.openxmlformats.org/officeDocument/2006/relationships/hyperlink" Target="https://www.scdc.org.uk/what/community-empowerment-scotland-act/participation-requests-faq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18712" y="367241"/>
            <a:ext cx="10571998" cy="970450"/>
          </a:xfrm>
        </p:spPr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are Participation Requests</a:t>
            </a:r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828800" y="2743200"/>
            <a:ext cx="82787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They are a new means by which community groups can request to have greater involvement in, and influence over, decisions and services that affect communities and community life.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22387" y="5555226"/>
            <a:ext cx="66564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Scottish Community Development Centre, </a:t>
            </a:r>
            <a:endParaRPr lang="en-GB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Participation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Requests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:Summary Guidance for Community Participation Bodies </a:t>
            </a:r>
          </a:p>
        </p:txBody>
      </p:sp>
    </p:spTree>
    <p:extLst>
      <p:ext uri="{BB962C8B-B14F-4D97-AF65-F5344CB8AC3E}">
        <p14:creationId xmlns:p14="http://schemas.microsoft.com/office/powerpoint/2010/main" val="313859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How do I find out more?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>
              <a:hlinkClick r:id="rId3"/>
            </a:endParaRPr>
          </a:p>
          <a:p>
            <a:r>
              <a:rPr lang="en-GB" sz="2400" b="1" dirty="0">
                <a:hlinkClick r:id="rId4"/>
              </a:rPr>
              <a:t>Participation request - Frequently asked questions | SCDC - We believe communities matter</a:t>
            </a:r>
            <a:endParaRPr lang="en-GB" sz="2400" b="1" dirty="0">
              <a:hlinkClick r:id="rId3"/>
            </a:endParaRPr>
          </a:p>
          <a:p>
            <a:r>
              <a:rPr lang="en-GB" sz="2400" b="1" dirty="0" smtClean="0">
                <a:hlinkClick r:id="rId3"/>
              </a:rPr>
              <a:t>Find </a:t>
            </a:r>
            <a:r>
              <a:rPr lang="en-GB" sz="2400" b="1" dirty="0">
                <a:hlinkClick r:id="rId3"/>
              </a:rPr>
              <a:t>out more about Participation Requests (argyll-bute.gov.uk</a:t>
            </a:r>
            <a:r>
              <a:rPr lang="en-GB" sz="2400" b="1" dirty="0" smtClean="0">
                <a:hlinkClick r:id="rId3"/>
              </a:rPr>
              <a:t>)</a:t>
            </a:r>
            <a:endParaRPr lang="en-GB" sz="2400" b="1" dirty="0" smtClean="0"/>
          </a:p>
          <a:p>
            <a:r>
              <a:rPr lang="en-GB" sz="2400" b="1" dirty="0">
                <a:hlinkClick r:id="rId5"/>
              </a:rPr>
              <a:t>Community empowerment: Participation requests - </a:t>
            </a:r>
            <a:r>
              <a:rPr lang="en-GB" sz="2400" b="1" dirty="0" err="1">
                <a:hlinkClick r:id="rId5"/>
              </a:rPr>
              <a:t>gov.scot</a:t>
            </a:r>
            <a:r>
              <a:rPr lang="en-GB" sz="2400" b="1" dirty="0">
                <a:hlinkClick r:id="rId5"/>
              </a:rPr>
              <a:t> (www.gov.scot)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39046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Empowerment (Scotland) Act </a:t>
            </a:r>
            <a:r>
              <a:rPr lang="en-GB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endParaRPr lang="en-GB" sz="3600" dirty="0"/>
          </a:p>
        </p:txBody>
      </p:sp>
      <p:pic>
        <p:nvPicPr>
          <p:cNvPr id="8" name="Picture 7" descr="This picture shows the names of the different parts of the Act" title="Community Empowerment (Scotland) Act 20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3"/>
          <a:stretch/>
        </p:blipFill>
        <p:spPr>
          <a:xfrm>
            <a:off x="1066799" y="2416629"/>
            <a:ext cx="10058400" cy="375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9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762" y="447188"/>
            <a:ext cx="10785986" cy="97045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Participation </a:t>
            </a:r>
            <a:r>
              <a:rPr lang="en-GB" dirty="0" smtClean="0">
                <a:solidFill>
                  <a:schemeClr val="bg1"/>
                </a:solidFill>
              </a:rPr>
              <a:t>Requests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Help people start a 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dialogue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about something that matters to people in their community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Help people have their voice heard in policy and service development, through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contributing to decision-making processes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Help people to participate in the design, delivery, monitoring or review of service provision, through contributing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service change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or improvement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Help people challenge decisions and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seek support for alternatives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which improve outcomes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27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520" y="447188"/>
            <a:ext cx="8975445" cy="97045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Participation </a:t>
            </a:r>
            <a:r>
              <a:rPr lang="en-GB" dirty="0" smtClean="0">
                <a:solidFill>
                  <a:schemeClr val="bg1"/>
                </a:solidFill>
              </a:rPr>
              <a:t>Requests (cont.)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Don’t replace any other ways of engaging with public bodies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Have their pluses and their minuses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Aren’t a complaints system</a:t>
            </a:r>
          </a:p>
          <a:p>
            <a:pPr marL="3429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Are outcome focussed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2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submitting a participation request, a community body is required to: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Say what the outcome is that they want to improve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State why they think they should participate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Tell the authority what outcome related knowledge / skills / experience they have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Say what improvement in the outcome they think will happen as a result of their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participation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48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3648" y="327087"/>
            <a:ext cx="10571998" cy="970450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outcome you want to improve?</a:t>
            </a:r>
            <a:endParaRPr lang="en-GB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3648" y="2477729"/>
            <a:ext cx="1034579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Example 1: Your group wishes to see an area of waste ground developed for community use. 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b="1" dirty="0" err="1"/>
              <a:t>Q</a:t>
            </a:r>
            <a:r>
              <a:rPr lang="en-GB" dirty="0" err="1"/>
              <a:t>.“What</a:t>
            </a:r>
            <a:r>
              <a:rPr lang="en-GB" dirty="0"/>
              <a:t> difference will this make </a:t>
            </a:r>
            <a:r>
              <a:rPr lang="en-GB" dirty="0" smtClean="0"/>
              <a:t>to our </a:t>
            </a:r>
            <a:r>
              <a:rPr lang="en-GB" dirty="0"/>
              <a:t>local </a:t>
            </a:r>
            <a:r>
              <a:rPr lang="en-GB" dirty="0" smtClean="0"/>
              <a:t>community?”</a:t>
            </a:r>
            <a:endParaRPr lang="en-GB" dirty="0"/>
          </a:p>
          <a:p>
            <a:r>
              <a:rPr lang="en-GB" b="1" dirty="0" err="1"/>
              <a:t>A</a:t>
            </a:r>
            <a:r>
              <a:rPr lang="en-GB" dirty="0" err="1"/>
              <a:t>.“There</a:t>
            </a:r>
            <a:r>
              <a:rPr lang="en-GB" dirty="0"/>
              <a:t> will be an </a:t>
            </a:r>
            <a:r>
              <a:rPr lang="en-GB" dirty="0" smtClean="0"/>
              <a:t>improved environment</a:t>
            </a:r>
            <a:r>
              <a:rPr lang="en-GB" dirty="0"/>
              <a:t>, and there will be </a:t>
            </a:r>
            <a:r>
              <a:rPr lang="en-GB" dirty="0" smtClean="0"/>
              <a:t>an increase </a:t>
            </a:r>
            <a:r>
              <a:rPr lang="en-GB" dirty="0"/>
              <a:t>in physical activity levels”</a:t>
            </a:r>
            <a:r>
              <a:rPr lang="en-GB" i="1" dirty="0"/>
              <a:t>(these are your outcomes</a:t>
            </a:r>
            <a:r>
              <a:rPr lang="en-GB" i="1" dirty="0" smtClean="0"/>
              <a:t>)</a:t>
            </a:r>
          </a:p>
          <a:p>
            <a:endParaRPr lang="en-GB" i="1" dirty="0"/>
          </a:p>
          <a:p>
            <a:endParaRPr lang="en-GB" dirty="0"/>
          </a:p>
          <a:p>
            <a:r>
              <a:rPr lang="en-GB" b="1" dirty="0"/>
              <a:t>Example 2: The local community would like an extension of opening hours of a community library</a:t>
            </a:r>
            <a:r>
              <a:rPr lang="en-GB" dirty="0"/>
              <a:t>. </a:t>
            </a:r>
          </a:p>
          <a:p>
            <a:pPr>
              <a:lnSpc>
                <a:spcPct val="150000"/>
              </a:lnSpc>
            </a:pPr>
            <a:r>
              <a:rPr lang="en-GB" b="1" dirty="0" err="1"/>
              <a:t>Q.</a:t>
            </a:r>
            <a:r>
              <a:rPr lang="en-GB" dirty="0" err="1"/>
              <a:t>“What</a:t>
            </a:r>
            <a:r>
              <a:rPr lang="en-GB" dirty="0"/>
              <a:t> difference will this make </a:t>
            </a:r>
            <a:r>
              <a:rPr lang="en-GB" dirty="0" smtClean="0"/>
              <a:t>to our </a:t>
            </a:r>
            <a:r>
              <a:rPr lang="en-GB" dirty="0"/>
              <a:t>local community?”</a:t>
            </a:r>
          </a:p>
          <a:p>
            <a:r>
              <a:rPr lang="en-GB" b="1" dirty="0" err="1"/>
              <a:t>A.</a:t>
            </a:r>
            <a:r>
              <a:rPr lang="en-GB" dirty="0" err="1"/>
              <a:t>“There</a:t>
            </a:r>
            <a:r>
              <a:rPr lang="en-GB" dirty="0"/>
              <a:t> will be improved access </a:t>
            </a:r>
            <a:r>
              <a:rPr lang="en-GB" dirty="0" smtClean="0"/>
              <a:t>to local </a:t>
            </a:r>
            <a:r>
              <a:rPr lang="en-GB" dirty="0"/>
              <a:t>community facilities which </a:t>
            </a:r>
            <a:r>
              <a:rPr lang="en-GB" dirty="0" smtClean="0"/>
              <a:t>will help </a:t>
            </a:r>
            <a:r>
              <a:rPr lang="en-GB" dirty="0"/>
              <a:t>to improve opportunities </a:t>
            </a:r>
            <a:r>
              <a:rPr lang="en-GB" dirty="0" smtClean="0"/>
              <a:t>for learning </a:t>
            </a:r>
            <a:r>
              <a:rPr lang="en-GB" dirty="0"/>
              <a:t>and reduce social isolation.</a:t>
            </a:r>
            <a:r>
              <a:rPr lang="en-GB" i="1" dirty="0"/>
              <a:t>(these are your outcomes)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6187626" y="6312311"/>
            <a:ext cx="66564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Scottish Community Development Centre, </a:t>
            </a:r>
            <a:endParaRPr lang="en-GB" sz="1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Participation </a:t>
            </a:r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Requests </a:t>
            </a:r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:Summary Guidance for Community Participation Bodies </a:t>
            </a:r>
          </a:p>
        </p:txBody>
      </p:sp>
    </p:spTree>
    <p:extLst>
      <p:ext uri="{BB962C8B-B14F-4D97-AF65-F5344CB8AC3E}">
        <p14:creationId xmlns:p14="http://schemas.microsoft.com/office/powerpoint/2010/main" val="6892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can submit a request?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Community Controlled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Community Council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Community Controlled Body without a written constitution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designated community participation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body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4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" y="482100"/>
            <a:ext cx="11670030" cy="97045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Timescales involved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8712" y="2467946"/>
            <a:ext cx="10554574" cy="363651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Request is received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30 /45 working days to issue Decision Notice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Decision notice is issued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has 28 days to respond if they wish to suggest changes to the proposed Outcome Improvement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ublic body has 90 calendar days, from date decision notice is issued, to begin the Outcome Improvement Process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7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7188"/>
            <a:ext cx="11772900" cy="970450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public bodies can I submit  a Participation Request to?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208" y="2276878"/>
            <a:ext cx="7165228" cy="4219456"/>
          </a:xfrm>
        </p:spPr>
        <p:txBody>
          <a:bodyPr>
            <a:noAutofit/>
          </a:bodyPr>
          <a:lstStyle/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Local authorities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Health Boards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The board of management of a college of further education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Highlands and Islands Enterprise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National Park Authority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Police Scotland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Scottish Enterprise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The Scottish Environment Protection Agency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The Scottish Fire and Rescue Service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Scottish Natural Heritage</a:t>
            </a:r>
          </a:p>
          <a:p>
            <a:pPr>
              <a:buFontTx/>
              <a:buChar char="•"/>
            </a:pPr>
            <a:r>
              <a:rPr lang="en-GB" altLang="en-US" sz="2000" dirty="0">
                <a:latin typeface="Calibri" panose="020F0502020204030204" pitchFamily="34" charset="0"/>
              </a:rPr>
              <a:t>Regional Transport </a:t>
            </a:r>
            <a:r>
              <a:rPr lang="en-GB" altLang="en-US" sz="2000" dirty="0" smtClean="0">
                <a:latin typeface="Calibri" panose="020F0502020204030204" pitchFamily="34" charset="0"/>
              </a:rPr>
              <a:t>Partnerships</a:t>
            </a:r>
            <a:endParaRPr lang="en-GB" alt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9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1021</TotalTime>
  <Words>594</Words>
  <Application>Microsoft Office PowerPoint</Application>
  <PresentationFormat>Widescreen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2</vt:lpstr>
      <vt:lpstr>Quotable</vt:lpstr>
      <vt:lpstr>What are Participation Requests?</vt:lpstr>
      <vt:lpstr>Community Empowerment (Scotland) Act 2015</vt:lpstr>
      <vt:lpstr>Participation Requests</vt:lpstr>
      <vt:lpstr>Participation Requests (cont.)</vt:lpstr>
      <vt:lpstr>When submitting a participation request, a community body is required to:</vt:lpstr>
      <vt:lpstr>What is the outcome you want to improve?</vt:lpstr>
      <vt:lpstr>Who can submit a request?</vt:lpstr>
      <vt:lpstr>Timescales involved</vt:lpstr>
      <vt:lpstr>Which public bodies can I submit  a Participation Request to?</vt:lpstr>
      <vt:lpstr>How do I find out more?</vt:lpstr>
    </vt:vector>
  </TitlesOfParts>
  <Company>Argyll &amp; Bute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Gold, Rona</dc:creator>
  <cp:lastModifiedBy>Macdonald, Laura</cp:lastModifiedBy>
  <cp:revision>43</cp:revision>
  <cp:lastPrinted>2017-11-28T14:11:04Z</cp:lastPrinted>
  <dcterms:created xsi:type="dcterms:W3CDTF">2017-08-21T13:49:28Z</dcterms:created>
  <dcterms:modified xsi:type="dcterms:W3CDTF">2021-04-26T16:34:40Z</dcterms:modified>
</cp:coreProperties>
</file>