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29"/>
  </p:notesMasterIdLst>
  <p:sldIdLst>
    <p:sldId id="257" r:id="rId2"/>
    <p:sldId id="277" r:id="rId3"/>
    <p:sldId id="278" r:id="rId4"/>
    <p:sldId id="283" r:id="rId5"/>
    <p:sldId id="281" r:id="rId6"/>
    <p:sldId id="279" r:id="rId7"/>
    <p:sldId id="280" r:id="rId8"/>
    <p:sldId id="282" r:id="rId9"/>
    <p:sldId id="260" r:id="rId10"/>
    <p:sldId id="284" r:id="rId11"/>
    <p:sldId id="259" r:id="rId12"/>
    <p:sldId id="258" r:id="rId13"/>
    <p:sldId id="262" r:id="rId14"/>
    <p:sldId id="263" r:id="rId15"/>
    <p:sldId id="264" r:id="rId16"/>
    <p:sldId id="265" r:id="rId17"/>
    <p:sldId id="269" r:id="rId18"/>
    <p:sldId id="267" r:id="rId19"/>
    <p:sldId id="268" r:id="rId20"/>
    <p:sldId id="270" r:id="rId21"/>
    <p:sldId id="271" r:id="rId22"/>
    <p:sldId id="272" r:id="rId23"/>
    <p:sldId id="273" r:id="rId24"/>
    <p:sldId id="274" r:id="rId25"/>
    <p:sldId id="275" r:id="rId26"/>
    <p:sldId id="276" r:id="rId27"/>
    <p:sldId id="26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2AC"/>
    <a:srgbClr val="B9C7D1"/>
    <a:srgbClr val="02A747"/>
    <a:srgbClr val="F0EFF3"/>
    <a:srgbClr val="C2D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1595" autoAdjust="0"/>
  </p:normalViewPr>
  <p:slideViewPr>
    <p:cSldViewPr snapToGrid="0" snapToObjects="1">
      <p:cViewPr varScale="1">
        <p:scale>
          <a:sx n="58" d="100"/>
          <a:sy n="58" d="100"/>
        </p:scale>
        <p:origin x="135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0D1C9-F12C-7A4E-9630-59AF38791A1B}" type="datetimeFigureOut">
              <a:rPr lang="en-US" smtClean="0"/>
              <a:t>1/27/2025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90173-980E-9740-A258-1DCF234505BD}" type="slidenum">
              <a:rPr lang="en-US" smtClean="0"/>
              <a:t>‹#›</a:t>
            </a:fld>
            <a:endParaRPr lang="en-US"/>
          </a:p>
        </p:txBody>
      </p:sp>
    </p:spTree>
    <p:extLst>
      <p:ext uri="{BB962C8B-B14F-4D97-AF65-F5344CB8AC3E}">
        <p14:creationId xmlns:p14="http://schemas.microsoft.com/office/powerpoint/2010/main" val="374577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Place Plans are part of the Government’s wider work on planning reform and implementation of the Planning (Scotland) Act 2019 (the 2019 Act), including steps to reduce conflict, improve community engagement and build public trust in planning matters.  </a:t>
            </a:r>
          </a:p>
          <a:p>
            <a:endParaRPr lang="en-GB" dirty="0"/>
          </a:p>
          <a:p>
            <a:r>
              <a:rPr lang="en-GB" dirty="0"/>
              <a:t>Local Place Plans are community-led plans setting out proposals for the development and use of land. </a:t>
            </a:r>
          </a:p>
          <a:p>
            <a:endParaRPr lang="en-GB" dirty="0"/>
          </a:p>
          <a:p>
            <a:r>
              <a:rPr lang="en-GB" dirty="0"/>
              <a:t>Introduced by the 2019 Act, these plans will set out a community’s aspirations for its future development. </a:t>
            </a:r>
          </a:p>
          <a:p>
            <a:endParaRPr lang="en-GB" dirty="0"/>
          </a:p>
          <a:p>
            <a:r>
              <a:rPr lang="en-GB" dirty="0"/>
              <a:t>Once completed and then registered by the planning authority, they are to be taken into account in the preparation of the relevant local development plan. </a:t>
            </a:r>
          </a:p>
        </p:txBody>
      </p:sp>
      <p:sp>
        <p:nvSpPr>
          <p:cNvPr id="4" name="Slide Number Placeholder 3"/>
          <p:cNvSpPr>
            <a:spLocks noGrp="1"/>
          </p:cNvSpPr>
          <p:nvPr>
            <p:ph type="sldNum" sz="quarter" idx="10"/>
          </p:nvPr>
        </p:nvSpPr>
        <p:spPr/>
        <p:txBody>
          <a:bodyPr/>
          <a:lstStyle/>
          <a:p>
            <a:fld id="{BD190173-980E-9740-A258-1DCF234505BD}" type="slidenum">
              <a:rPr lang="en-US" smtClean="0"/>
              <a:t>2</a:t>
            </a:fld>
            <a:endParaRPr lang="en-US"/>
          </a:p>
        </p:txBody>
      </p:sp>
    </p:spTree>
    <p:extLst>
      <p:ext uri="{BB962C8B-B14F-4D97-AF65-F5344CB8AC3E}">
        <p14:creationId xmlns:p14="http://schemas.microsoft.com/office/powerpoint/2010/main" val="1006282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Another neighbouring local authority which has a number of Local Place Plans already registered is Highland Council so again I’d advise having a look at some of these. I’ve included on the screen their map where you can see the green areas are where LPP’s have been registered, and the orange areas and areas where the planning authority have been notified of the community’s interest or intention to carry out a Local Place Plan. Once we get further into the process in Argyll and Bute, we will have a similar sort of interactive map on our website.</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12</a:t>
            </a:fld>
            <a:endParaRPr lang="en-US"/>
          </a:p>
        </p:txBody>
      </p:sp>
    </p:spTree>
    <p:extLst>
      <p:ext uri="{BB962C8B-B14F-4D97-AF65-F5344CB8AC3E}">
        <p14:creationId xmlns:p14="http://schemas.microsoft.com/office/powerpoint/2010/main" val="3171319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you actually get started on preparation of your LPP, let’s check who can prepare one of these documents.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Local Place Plan can be prepared by a “community body” which must fulfil a number of legal criteria. This can be a community council (established in accordance with the provisions of the Local Government (Scotland) Act), or a community-controlled body within the definition given in section 19 of the Community Empowerment (Scotland) Act 2015, the latter must have a written constitution.</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13</a:t>
            </a:fld>
            <a:endParaRPr lang="en-US"/>
          </a:p>
        </p:txBody>
      </p:sp>
    </p:spTree>
    <p:extLst>
      <p:ext uri="{BB962C8B-B14F-4D97-AF65-F5344CB8AC3E}">
        <p14:creationId xmlns:p14="http://schemas.microsoft.com/office/powerpoint/2010/main" val="24286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have put up on screen here a flow chart which should clarify the preparation stages of a Local place Plan, from the draft to proposed, finalised, validated and registered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the band along the middle is the work undertaken by the community council or other community body. The top is the engagement and consultation required with the wider community, relevant councillors, and community councils within or adjoining the area. And the bottom line  shows where there may or will be  liaison with the Argyll and Bute planning authority.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step will be to develop initial proposals in collaboration with the wider community. This will involve identifying key areas of concern and priorities (related to development and land use). You can tackle this by breaking down the priorities into, for example, economic, environmental and social priorities. And a really nice way that </a:t>
            </a:r>
            <a:r>
              <a:rPr lang="en-GB" sz="1200" kern="1200" dirty="0" err="1">
                <a:solidFill>
                  <a:schemeClr val="tx1"/>
                </a:solidFill>
                <a:effectLst/>
                <a:latin typeface="+mn-lt"/>
                <a:ea typeface="+mn-ea"/>
                <a:cs typeface="+mn-cs"/>
              </a:rPr>
              <a:t>Strathfillan</a:t>
            </a:r>
            <a:r>
              <a:rPr lang="en-GB" sz="1200" kern="1200" dirty="0">
                <a:solidFill>
                  <a:schemeClr val="tx1"/>
                </a:solidFill>
                <a:effectLst/>
                <a:latin typeface="+mn-lt"/>
                <a:ea typeface="+mn-ea"/>
                <a:cs typeface="+mn-cs"/>
              </a:rPr>
              <a:t> did theirs was to consider key groups of: youth, businesses and residents separately, so that the priorities of each group could be clearly put forward and understood.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Records should be kept of all engagement.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Then a Proposed Local Place Plan can be drawn up. This must be sent, along with the Information Notice, to each Councillor for the Local Place Plan area, as well as any community council any part of whose area is within, or adjoins, the Local Place Plan area. A period of at least 28 days must be allowed for representations to be made.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Once the Local Place Plan has been finalised, this and the Information Notice and Validation Checklist should be submitted to the planning authority. Validation does not involve us checking the content of the Local Place Plan, but is simply checking that the legal requirements have been met. Once this has been done we will then be able to register the Local Place Plan and notify the Planning Committee (PPSL) that this has been registered, and we will put it on our website.</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14</a:t>
            </a:fld>
            <a:endParaRPr lang="en-US"/>
          </a:p>
        </p:txBody>
      </p:sp>
    </p:spTree>
    <p:extLst>
      <p:ext uri="{BB962C8B-B14F-4D97-AF65-F5344CB8AC3E}">
        <p14:creationId xmlns:p14="http://schemas.microsoft.com/office/powerpoint/2010/main" val="3549103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you’re aware of the timescale of the end of June 25 we set in order to be FULLY taken into account in our Evidence Report (which is an early stage document in the preparation of LDP3). You will know that there is a minimum 28 day consultation period for representations. So that lets you work out your timeline for preparation.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deadline however does assume that we will be able to validate and register the LPP promptly. For that to happen it is absolutely essential that the information submitted meets the statutory requirements. There is a Validation Checklist on our website – this should be used right from the start of the process to keep you on track with the requirements. The submission must include the completed Validation Checklist, the LPP and also an Information Notice including:</a:t>
            </a:r>
          </a:p>
          <a:p>
            <a:r>
              <a:rPr lang="en-GB" sz="1200" kern="1200" dirty="0">
                <a:solidFill>
                  <a:schemeClr val="tx1"/>
                </a:solidFill>
                <a:effectLst/>
                <a:latin typeface="+mn-lt"/>
                <a:ea typeface="+mn-ea"/>
                <a:cs typeface="+mn-cs"/>
              </a:rPr>
              <a:t>A brief description of the content and purpose of the proposed LPP,</a:t>
            </a:r>
          </a:p>
          <a:p>
            <a:r>
              <a:rPr lang="en-GB" sz="1200" kern="1200" dirty="0">
                <a:solidFill>
                  <a:schemeClr val="tx1"/>
                </a:solidFill>
                <a:effectLst/>
                <a:latin typeface="+mn-lt"/>
                <a:ea typeface="+mn-ea"/>
                <a:cs typeface="+mn-cs"/>
              </a:rPr>
              <a:t>Information as to how and to whom any representations on the content of the proposed local place plan should be made and the date by which they should be made.</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15</a:t>
            </a:fld>
            <a:endParaRPr lang="en-US"/>
          </a:p>
        </p:txBody>
      </p:sp>
    </p:spTree>
    <p:extLst>
      <p:ext uri="{BB962C8B-B14F-4D97-AF65-F5344CB8AC3E}">
        <p14:creationId xmlns:p14="http://schemas.microsoft.com/office/powerpoint/2010/main" val="349511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you will appreciate, we unfortunately have limited resources so we are unable to provide in depth individual support for each community. So what we have done, to try to make the process as straightforward as possible, is included a number of key resources on our website and I will take you through this now:</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webpage can be found by navigating from the Home Page, to Planning and Building Standards, to Planning Policy and then to Local Place Plans. Alternatively it can be found by googling Argyll and Bute Council Local Place Plans. I have put a link on the screen however depending on the format of the recording this may or may not work.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firstly, the web page explains what Local Place Plans are and there are 2 key messages here:</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16</a:t>
            </a:fld>
            <a:endParaRPr lang="en-US"/>
          </a:p>
        </p:txBody>
      </p:sp>
    </p:spTree>
    <p:extLst>
      <p:ext uri="{BB962C8B-B14F-4D97-AF65-F5344CB8AC3E}">
        <p14:creationId xmlns:p14="http://schemas.microsoft.com/office/powerpoint/2010/main" val="374786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is that these are a way for local communities to become more engaged in planning and help shape the places where the community lives, works and plays. And this is a really positive thing.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Secondly though, we do clarify the limitations of Local Place Plan, and that is that it is a proposal for the development or use of land (and it may also identify land and buildings that the community considers t o be of particular significance to the local area).</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17</a:t>
            </a:fld>
            <a:endParaRPr lang="en-US"/>
          </a:p>
        </p:txBody>
      </p:sp>
    </p:spTree>
    <p:extLst>
      <p:ext uri="{BB962C8B-B14F-4D97-AF65-F5344CB8AC3E}">
        <p14:creationId xmlns:p14="http://schemas.microsoft.com/office/powerpoint/2010/main" val="357980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mentioned earlier the requirements in terms of being a community body or community council – there are hyperlinks to the relevant legislation from each of these terms so if in doubt, you can check if your body meets the requirements.</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18</a:t>
            </a:fld>
            <a:endParaRPr lang="en-US"/>
          </a:p>
        </p:txBody>
      </p:sp>
    </p:spTree>
    <p:extLst>
      <p:ext uri="{BB962C8B-B14F-4D97-AF65-F5344CB8AC3E}">
        <p14:creationId xmlns:p14="http://schemas.microsoft.com/office/powerpoint/2010/main" val="196861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web page includes the legislation governing the preparation of Local Place Plans. The Local Place Plan Regulations are actually fairly short and straightforward, so they are not too daunting. However, within the Guidance section below that, we have included a link to Planning Circular 1/2022 – this covers the information in the legislation in a clearer, easier to understand, way.</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19</a:t>
            </a:fld>
            <a:endParaRPr lang="en-US"/>
          </a:p>
        </p:txBody>
      </p:sp>
    </p:spTree>
    <p:extLst>
      <p:ext uri="{BB962C8B-B14F-4D97-AF65-F5344CB8AC3E}">
        <p14:creationId xmlns:p14="http://schemas.microsoft.com/office/powerpoint/2010/main" val="3973958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the other key piece of guidance is our Validation Checklist. I mentioned this earlier, and it’s really essential that you use this from the outset to ensure that the Local Place Plan that you put together, and that you submit for validation and registration, is actually valid. </a:t>
            </a:r>
          </a:p>
          <a:p>
            <a:r>
              <a:rPr lang="en-GB" sz="1200" kern="1200" dirty="0">
                <a:solidFill>
                  <a:schemeClr val="tx1"/>
                </a:solidFill>
                <a:effectLst/>
                <a:latin typeface="+mn-lt"/>
                <a:ea typeface="+mn-ea"/>
                <a:cs typeface="+mn-cs"/>
              </a:rPr>
              <a:t>Once we have registered our first Local Place Plan over the next few week, this will be available from this webpage, along with a map showing where Local Place Plans have been registered.</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20</a:t>
            </a:fld>
            <a:endParaRPr lang="en-US"/>
          </a:p>
        </p:txBody>
      </p:sp>
    </p:spTree>
    <p:extLst>
      <p:ext uri="{BB962C8B-B14F-4D97-AF65-F5344CB8AC3E}">
        <p14:creationId xmlns:p14="http://schemas.microsoft.com/office/powerpoint/2010/main" val="196213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EA66C-D174-38E6-456A-13C6E67B4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F88A7-6D91-0D3D-AF25-36801654C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99290-E177-A9FC-6B19-09D0DEC3A6FE}"/>
              </a:ext>
            </a:extLst>
          </p:cNvPr>
          <p:cNvSpPr>
            <a:spLocks noGrp="1"/>
          </p:cNvSpPr>
          <p:nvPr>
            <p:ph type="body" idx="1"/>
          </p:nvPr>
        </p:nvSpPr>
        <p:spPr/>
        <p:txBody>
          <a:bodyPr/>
          <a:lstStyle/>
          <a:p>
            <a:r>
              <a:rPr lang="en-GB" dirty="0"/>
              <a:t>I’ll talk through the validation checklist in a bit more detail.</a:t>
            </a:r>
          </a:p>
          <a:p>
            <a:endParaRPr lang="en-GB" dirty="0"/>
          </a:p>
          <a:p>
            <a:r>
              <a:rPr lang="en-GB" dirty="0"/>
              <a:t>I’m going to start with Stage 2 of the checklist which is the validation notes, which you should read through and start to complete from a very early stage.</a:t>
            </a:r>
          </a:p>
          <a:p>
            <a:endParaRPr lang="en-GB" dirty="0"/>
          </a:p>
          <a:p>
            <a:r>
              <a:rPr lang="en-GB" dirty="0"/>
              <a:t>So, Community Body information – the name of your community body, and do you have verification of your status. The latter is not required if you are a community council. But if you are another community group, we need a copy of the written constitution of your group.</a:t>
            </a:r>
          </a:p>
          <a:p>
            <a:endParaRPr lang="en-GB" dirty="0"/>
          </a:p>
          <a:p>
            <a:r>
              <a:rPr lang="en-GB" dirty="0"/>
              <a:t>And regardless of whether you are a community council or another community group, you need to provide contact details for a single point of contact – the minimum requirement for this is a contact name and valid email address.</a:t>
            </a:r>
          </a:p>
          <a:p>
            <a:endParaRPr lang="en-GB" dirty="0"/>
          </a:p>
          <a:p>
            <a:r>
              <a:rPr lang="en-GB" dirty="0"/>
              <a:t>Then there is a checklist for what must be within the content of your local place plan:</a:t>
            </a:r>
          </a:p>
        </p:txBody>
      </p:sp>
      <p:sp>
        <p:nvSpPr>
          <p:cNvPr id="4" name="Slide Number Placeholder 3">
            <a:extLst>
              <a:ext uri="{FF2B5EF4-FFF2-40B4-BE49-F238E27FC236}">
                <a16:creationId xmlns:a16="http://schemas.microsoft.com/office/drawing/2014/main" id="{D66767E0-7EF8-B7AC-F38B-A9D24510D782}"/>
              </a:ext>
            </a:extLst>
          </p:cNvPr>
          <p:cNvSpPr>
            <a:spLocks noGrp="1"/>
          </p:cNvSpPr>
          <p:nvPr>
            <p:ph type="sldNum" sz="quarter" idx="10"/>
          </p:nvPr>
        </p:nvSpPr>
        <p:spPr/>
        <p:txBody>
          <a:bodyPr/>
          <a:lstStyle/>
          <a:p>
            <a:fld id="{BD190173-980E-9740-A258-1DCF234505BD}" type="slidenum">
              <a:rPr lang="en-US" smtClean="0"/>
              <a:t>21</a:t>
            </a:fld>
            <a:endParaRPr lang="en-US"/>
          </a:p>
        </p:txBody>
      </p:sp>
    </p:spTree>
    <p:extLst>
      <p:ext uri="{BB962C8B-B14F-4D97-AF65-F5344CB8AC3E}">
        <p14:creationId xmlns:p14="http://schemas.microsoft.com/office/powerpoint/2010/main" val="402547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general way of preparing a Local Place Plan will not be fundamentally different from how communities have been preparing community-led plans. However, for a community-led plan to be considered as a Local Place Plan and therefore, once registered, to be taken into account by the planning authority in preparing its Local Development Plan, the Community Body preparing the plan must fulfil a number of legal criteria.  (Kim will provide</a:t>
            </a:r>
            <a:r>
              <a:rPr lang="en-GB" baseline="0" dirty="0"/>
              <a:t> more information on this aspect later on in the presentation)</a:t>
            </a:r>
            <a:endParaRPr lang="en-GB" dirty="0"/>
          </a:p>
          <a:p>
            <a:endParaRPr lang="en-GB" dirty="0"/>
          </a:p>
          <a:p>
            <a:r>
              <a:rPr lang="en-GB" dirty="0"/>
              <a:t>Opportunity</a:t>
            </a:r>
            <a:r>
              <a:rPr lang="en-GB" baseline="0" dirty="0"/>
              <a:t> of influence LDP at an early stage, hence our invitation to prepare, and timetable for submission for validation, takes in to account our development plan scheme which sets out the various stages of LDP process.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4</a:t>
            </a:fld>
            <a:endParaRPr lang="en-US"/>
          </a:p>
        </p:txBody>
      </p:sp>
    </p:spTree>
    <p:extLst>
      <p:ext uri="{BB962C8B-B14F-4D97-AF65-F5344CB8AC3E}">
        <p14:creationId xmlns:p14="http://schemas.microsoft.com/office/powerpoint/2010/main" val="575160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47CF-C927-0B2B-B1B0-35EEAD6D9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3D889-651F-46FF-D8D8-BEED8A01B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05CC3-F0FE-23A1-061C-B567D16C3012}"/>
              </a:ext>
            </a:extLst>
          </p:cNvPr>
          <p:cNvSpPr>
            <a:spLocks noGrp="1"/>
          </p:cNvSpPr>
          <p:nvPr>
            <p:ph type="body" idx="1"/>
          </p:nvPr>
        </p:nvSpPr>
        <p:spPr/>
        <p:txBody>
          <a:bodyPr/>
          <a:lstStyle/>
          <a:p>
            <a:r>
              <a:rPr lang="en-GB" dirty="0"/>
              <a:t>The name of the community body who has prepared the local place plan;</a:t>
            </a:r>
          </a:p>
          <a:p>
            <a:endParaRPr lang="en-GB" dirty="0"/>
          </a:p>
          <a:p>
            <a:r>
              <a:rPr lang="en-GB" dirty="0"/>
              <a:t>A MAP of the area showing the boundary to which the Local place plan relates – and in addition, provision of a digital boundary to us would be much appreciated. There was an earlier webinar session on mapping which hopefully some of you attended to get more information on this.</a:t>
            </a:r>
          </a:p>
          <a:p>
            <a:endParaRPr lang="en-GB" dirty="0"/>
          </a:p>
          <a:p>
            <a:r>
              <a:rPr lang="en-GB" dirty="0"/>
              <a:t>Also, a STATEMENT of the community body’s proposals as to the development or use of land within the Local Place Plan area;</a:t>
            </a:r>
          </a:p>
          <a:p>
            <a:endParaRPr lang="en-GB" dirty="0"/>
          </a:p>
          <a:p>
            <a:r>
              <a:rPr lang="en-GB" dirty="0"/>
              <a:t>MAPS identifying any specific proposals for use or development; and the maps should also identify any land or buildings which the community considers to be significant to the local area.</a:t>
            </a:r>
          </a:p>
        </p:txBody>
      </p:sp>
      <p:sp>
        <p:nvSpPr>
          <p:cNvPr id="4" name="Slide Number Placeholder 3">
            <a:extLst>
              <a:ext uri="{FF2B5EF4-FFF2-40B4-BE49-F238E27FC236}">
                <a16:creationId xmlns:a16="http://schemas.microsoft.com/office/drawing/2014/main" id="{25580BE2-8C72-129F-7C3A-97BD369754BF}"/>
              </a:ext>
            </a:extLst>
          </p:cNvPr>
          <p:cNvSpPr>
            <a:spLocks noGrp="1"/>
          </p:cNvSpPr>
          <p:nvPr>
            <p:ph type="sldNum" sz="quarter" idx="10"/>
          </p:nvPr>
        </p:nvSpPr>
        <p:spPr/>
        <p:txBody>
          <a:bodyPr/>
          <a:lstStyle/>
          <a:p>
            <a:fld id="{BD190173-980E-9740-A258-1DCF234505BD}" type="slidenum">
              <a:rPr lang="en-US" smtClean="0"/>
              <a:t>22</a:t>
            </a:fld>
            <a:endParaRPr lang="en-US"/>
          </a:p>
        </p:txBody>
      </p:sp>
    </p:spTree>
    <p:extLst>
      <p:ext uri="{BB962C8B-B14F-4D97-AF65-F5344CB8AC3E}">
        <p14:creationId xmlns:p14="http://schemas.microsoft.com/office/powerpoint/2010/main" val="946846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BF91-8E8D-1802-D95F-99E0B650E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BBBC6-023F-6BCE-C4A3-1BE46B103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69EFC-3371-8B8B-5581-AAF06712799E}"/>
              </a:ext>
            </a:extLst>
          </p:cNvPr>
          <p:cNvSpPr>
            <a:spLocks noGrp="1"/>
          </p:cNvSpPr>
          <p:nvPr>
            <p:ph type="body" idx="1"/>
          </p:nvPr>
        </p:nvSpPr>
        <p:spPr/>
        <p:txBody>
          <a:bodyPr/>
          <a:lstStyle/>
          <a:p>
            <a:r>
              <a:rPr lang="en-GB" dirty="0"/>
              <a:t>SEPARATE to, but accompanying, the local place plan, we need a statement regarding consideration of other statutory plans. So the Development Plan comprises NPF4 (a national planning document) and LDP2 (Argyll and Bute’s 2</a:t>
            </a:r>
            <a:r>
              <a:rPr lang="en-GB" baseline="30000" dirty="0"/>
              <a:t>nd</a:t>
            </a:r>
            <a:r>
              <a:rPr lang="en-GB" dirty="0"/>
              <a:t> local development plan).</a:t>
            </a:r>
          </a:p>
          <a:p>
            <a:endParaRPr lang="en-GB" dirty="0"/>
          </a:p>
          <a:p>
            <a:r>
              <a:rPr lang="en-GB" dirty="0"/>
              <a:t>This also needs to include if, and reasons why, the community thinks that the Local Development Plan should be amended.</a:t>
            </a:r>
          </a:p>
          <a:p>
            <a:endParaRPr lang="en-GB" dirty="0"/>
          </a:p>
          <a:p>
            <a:r>
              <a:rPr lang="en-GB" dirty="0"/>
              <a:t>A further statement is required setting out the community body’s view on the level and nature of support for the local place plan including the basis on which this view has been reached, and representations made. This is why it is key to ensure that your engagement reaches a variety of groups, incorporating people across the whole community. And I used the </a:t>
            </a:r>
            <a:r>
              <a:rPr lang="en-GB" dirty="0" err="1"/>
              <a:t>Strathfillan</a:t>
            </a:r>
            <a:r>
              <a:rPr lang="en-GB" dirty="0"/>
              <a:t> LPP earlier as a great example of how they had broken engagement down into groups of Youth, Businesses and residents, to meet this need here.</a:t>
            </a:r>
          </a:p>
          <a:p>
            <a:endParaRPr lang="en-GB" dirty="0"/>
          </a:p>
          <a:p>
            <a:r>
              <a:rPr lang="en-GB" dirty="0"/>
              <a:t>A statement should also set out how the LPP has taken any Community Action Plans into account.</a:t>
            </a:r>
          </a:p>
        </p:txBody>
      </p:sp>
      <p:sp>
        <p:nvSpPr>
          <p:cNvPr id="4" name="Slide Number Placeholder 3">
            <a:extLst>
              <a:ext uri="{FF2B5EF4-FFF2-40B4-BE49-F238E27FC236}">
                <a16:creationId xmlns:a16="http://schemas.microsoft.com/office/drawing/2014/main" id="{B376CBD1-9C7A-0804-2906-F206D0F6981D}"/>
              </a:ext>
            </a:extLst>
          </p:cNvPr>
          <p:cNvSpPr>
            <a:spLocks noGrp="1"/>
          </p:cNvSpPr>
          <p:nvPr>
            <p:ph type="sldNum" sz="quarter" idx="10"/>
          </p:nvPr>
        </p:nvSpPr>
        <p:spPr/>
        <p:txBody>
          <a:bodyPr/>
          <a:lstStyle/>
          <a:p>
            <a:fld id="{BD190173-980E-9740-A258-1DCF234505BD}" type="slidenum">
              <a:rPr lang="en-US" smtClean="0"/>
              <a:t>23</a:t>
            </a:fld>
            <a:endParaRPr lang="en-US"/>
          </a:p>
        </p:txBody>
      </p:sp>
    </p:spTree>
    <p:extLst>
      <p:ext uri="{BB962C8B-B14F-4D97-AF65-F5344CB8AC3E}">
        <p14:creationId xmlns:p14="http://schemas.microsoft.com/office/powerpoint/2010/main" val="2593280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33333-DC73-FA6A-E8F1-497FB637B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A3A0B-9490-CCAC-A942-2DC35E904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68AE7-4A98-00D9-8AFA-F06DC2582992}"/>
              </a:ext>
            </a:extLst>
          </p:cNvPr>
          <p:cNvSpPr>
            <a:spLocks noGrp="1"/>
          </p:cNvSpPr>
          <p:nvPr>
            <p:ph type="body" idx="1"/>
          </p:nvPr>
        </p:nvSpPr>
        <p:spPr/>
        <p:txBody>
          <a:bodyPr/>
          <a:lstStyle/>
          <a:p>
            <a:r>
              <a:rPr lang="en-GB" dirty="0"/>
              <a:t>Also, if any document is referred to in the Local Place Plan (other than those published by the planning authority) then a copy must be provided to us.</a:t>
            </a:r>
          </a:p>
          <a:p>
            <a:endParaRPr lang="en-GB" dirty="0"/>
          </a:p>
          <a:p>
            <a:r>
              <a:rPr lang="en-GB" dirty="0"/>
              <a:t>Guidance notes on the Local Place Plan:</a:t>
            </a:r>
          </a:p>
          <a:p>
            <a:r>
              <a:rPr lang="en-GB" dirty="0"/>
              <a:t>Consider the General Data Protection Regulations (and there is a link within the validation checklist to this)</a:t>
            </a:r>
          </a:p>
          <a:p>
            <a:r>
              <a:rPr lang="en-GB" dirty="0"/>
              <a:t>And consider ACCESSIBILITY of the document, as well as its SIZE</a:t>
            </a:r>
          </a:p>
        </p:txBody>
      </p:sp>
      <p:sp>
        <p:nvSpPr>
          <p:cNvPr id="4" name="Slide Number Placeholder 3">
            <a:extLst>
              <a:ext uri="{FF2B5EF4-FFF2-40B4-BE49-F238E27FC236}">
                <a16:creationId xmlns:a16="http://schemas.microsoft.com/office/drawing/2014/main" id="{987D824A-5B23-5A22-DADE-4C6236551BAE}"/>
              </a:ext>
            </a:extLst>
          </p:cNvPr>
          <p:cNvSpPr>
            <a:spLocks noGrp="1"/>
          </p:cNvSpPr>
          <p:nvPr>
            <p:ph type="sldNum" sz="quarter" idx="10"/>
          </p:nvPr>
        </p:nvSpPr>
        <p:spPr/>
        <p:txBody>
          <a:bodyPr/>
          <a:lstStyle/>
          <a:p>
            <a:fld id="{BD190173-980E-9740-A258-1DCF234505BD}" type="slidenum">
              <a:rPr lang="en-US" smtClean="0"/>
              <a:t>24</a:t>
            </a:fld>
            <a:endParaRPr lang="en-US"/>
          </a:p>
        </p:txBody>
      </p:sp>
    </p:spTree>
    <p:extLst>
      <p:ext uri="{BB962C8B-B14F-4D97-AF65-F5344CB8AC3E}">
        <p14:creationId xmlns:p14="http://schemas.microsoft.com/office/powerpoint/2010/main" val="3498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31B43-5431-0EB8-DA38-8E1FC6C98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36D4A-8849-7D3E-2FC3-3839F9308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C2E1C-BD25-3C45-403D-5D3F31412A5A}"/>
              </a:ext>
            </a:extLst>
          </p:cNvPr>
          <p:cNvSpPr>
            <a:spLocks noGrp="1"/>
          </p:cNvSpPr>
          <p:nvPr>
            <p:ph type="body" idx="1"/>
          </p:nvPr>
        </p:nvSpPr>
        <p:spPr/>
        <p:txBody>
          <a:bodyPr/>
          <a:lstStyle/>
          <a:p>
            <a:r>
              <a:rPr lang="en-GB" dirty="0"/>
              <a:t>Returning now to Stage 1 of the Validation Form: as I mentioned earlier the Information Notice must include:</a:t>
            </a:r>
          </a:p>
          <a:p>
            <a:endParaRPr lang="en-GB" dirty="0"/>
          </a:p>
          <a:p>
            <a:r>
              <a:rPr lang="en-GB" dirty="0"/>
              <a:t>A Brief description of the content and purpose of the proposed local place plan, and</a:t>
            </a:r>
          </a:p>
          <a:p>
            <a:endParaRPr lang="en-GB" dirty="0"/>
          </a:p>
          <a:p>
            <a:r>
              <a:rPr lang="en-GB" dirty="0"/>
              <a:t>Information as to HOW and to WHOM representations on the LPP should be made, and the date by which they should be made (and a period of at least 28 days is required for representations).</a:t>
            </a:r>
          </a:p>
        </p:txBody>
      </p:sp>
      <p:sp>
        <p:nvSpPr>
          <p:cNvPr id="4" name="Slide Number Placeholder 3">
            <a:extLst>
              <a:ext uri="{FF2B5EF4-FFF2-40B4-BE49-F238E27FC236}">
                <a16:creationId xmlns:a16="http://schemas.microsoft.com/office/drawing/2014/main" id="{CCEB50A0-D40B-91D8-B8E5-085607110249}"/>
              </a:ext>
            </a:extLst>
          </p:cNvPr>
          <p:cNvSpPr>
            <a:spLocks noGrp="1"/>
          </p:cNvSpPr>
          <p:nvPr>
            <p:ph type="sldNum" sz="quarter" idx="10"/>
          </p:nvPr>
        </p:nvSpPr>
        <p:spPr/>
        <p:txBody>
          <a:bodyPr/>
          <a:lstStyle/>
          <a:p>
            <a:fld id="{BD190173-980E-9740-A258-1DCF234505BD}" type="slidenum">
              <a:rPr lang="en-US" smtClean="0"/>
              <a:t>25</a:t>
            </a:fld>
            <a:endParaRPr lang="en-US"/>
          </a:p>
        </p:txBody>
      </p:sp>
    </p:spTree>
    <p:extLst>
      <p:ext uri="{BB962C8B-B14F-4D97-AF65-F5344CB8AC3E}">
        <p14:creationId xmlns:p14="http://schemas.microsoft.com/office/powerpoint/2010/main" val="1982158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57F4C-8272-EB5F-B9BC-FACE83840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1957B-AAC0-67DC-398B-E2467697D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82587-A531-86DD-A3E3-1915F4DAA794}"/>
              </a:ext>
            </a:extLst>
          </p:cNvPr>
          <p:cNvSpPr>
            <a:spLocks noGrp="1"/>
          </p:cNvSpPr>
          <p:nvPr>
            <p:ph type="body" idx="1"/>
          </p:nvPr>
        </p:nvSpPr>
        <p:spPr/>
        <p:txBody>
          <a:bodyPr/>
          <a:lstStyle/>
          <a:p>
            <a:r>
              <a:rPr lang="en-GB" dirty="0"/>
              <a:t>We need to see EVIDENCE that the proposed LPP and Information Notice was sent to the required groups of people, which are Councillors and Community Councils, and these must be listed within the validation checklist.</a:t>
            </a:r>
          </a:p>
        </p:txBody>
      </p:sp>
      <p:sp>
        <p:nvSpPr>
          <p:cNvPr id="4" name="Slide Number Placeholder 3">
            <a:extLst>
              <a:ext uri="{FF2B5EF4-FFF2-40B4-BE49-F238E27FC236}">
                <a16:creationId xmlns:a16="http://schemas.microsoft.com/office/drawing/2014/main" id="{62554B66-B066-0D1E-BBEC-5DA17BC48223}"/>
              </a:ext>
            </a:extLst>
          </p:cNvPr>
          <p:cNvSpPr>
            <a:spLocks noGrp="1"/>
          </p:cNvSpPr>
          <p:nvPr>
            <p:ph type="sldNum" sz="quarter" idx="10"/>
          </p:nvPr>
        </p:nvSpPr>
        <p:spPr/>
        <p:txBody>
          <a:bodyPr/>
          <a:lstStyle/>
          <a:p>
            <a:fld id="{BD190173-980E-9740-A258-1DCF234505BD}" type="slidenum">
              <a:rPr lang="en-US" smtClean="0"/>
              <a:t>26</a:t>
            </a:fld>
            <a:endParaRPr lang="en-US"/>
          </a:p>
        </p:txBody>
      </p:sp>
    </p:spTree>
    <p:extLst>
      <p:ext uri="{BB962C8B-B14F-4D97-AF65-F5344CB8AC3E}">
        <p14:creationId xmlns:p14="http://schemas.microsoft.com/office/powerpoint/2010/main" val="2826782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I mentioned earlier that we as a planning authority, unfortunately cannot offer the level of support that some communities may be hoping for. </a:t>
            </a:r>
          </a:p>
          <a:p>
            <a:r>
              <a:rPr lang="en-GB" sz="1200" kern="1200" dirty="0">
                <a:solidFill>
                  <a:schemeClr val="tx1"/>
                </a:solidFill>
                <a:effectLst/>
                <a:latin typeface="+mn-lt"/>
                <a:ea typeface="+mn-ea"/>
                <a:cs typeface="+mn-cs"/>
              </a:rPr>
              <a:t>However we can provide some degree of ongoing support via email for example if you needed assistance identifying all the councillors who you need to contact, or if you want to check something in terms of the other plans that you need to have regard to in the preparation of your LPP, or other general questions in terms of legislative requirements etc.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Additionally we hope this webinar today does provide meaningful support to you to help communities feel more assured and confident about what you are undertaking.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Thank you</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27</a:t>
            </a:fld>
            <a:endParaRPr lang="en-US"/>
          </a:p>
        </p:txBody>
      </p:sp>
    </p:spTree>
    <p:extLst>
      <p:ext uri="{BB962C8B-B14F-4D97-AF65-F5344CB8AC3E}">
        <p14:creationId xmlns:p14="http://schemas.microsoft.com/office/powerpoint/2010/main" val="427266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Place Plans require to be considered in the context of the Development Plan,  this slide</a:t>
            </a:r>
            <a:r>
              <a:rPr lang="en-GB" baseline="0" dirty="0"/>
              <a:t> is taken from the Scottish Governments Guidance on Local Development Plans.  It shows the SG’s expectations as to how LPPs relate to both the National Planning Framework and the Local Development Plan.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5</a:t>
            </a:fld>
            <a:endParaRPr lang="en-US"/>
          </a:p>
        </p:txBody>
      </p:sp>
    </p:spTree>
    <p:extLst>
      <p:ext uri="{BB962C8B-B14F-4D97-AF65-F5344CB8AC3E}">
        <p14:creationId xmlns:p14="http://schemas.microsoft.com/office/powerpoint/2010/main" val="387416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DP support community councils to take</a:t>
            </a:r>
            <a:r>
              <a:rPr lang="en-GB" baseline="0" dirty="0"/>
              <a:t> lead in LPP process.  Their role as representative of communities established.  Community bodies will need to provide evidence to show they are properly constituted.</a:t>
            </a:r>
          </a:p>
          <a:p>
            <a:endParaRPr lang="en-GB" baseline="0" dirty="0"/>
          </a:p>
          <a:p>
            <a:r>
              <a:rPr lang="en-GB" baseline="0" dirty="0"/>
              <a:t>The regulations do not prevent more than one local place plan being prepared for an area.  There is no guidance to planning authorities as to what weight should be given to competing plans in this scenario.  </a:t>
            </a:r>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6</a:t>
            </a:fld>
            <a:endParaRPr lang="en-US"/>
          </a:p>
        </p:txBody>
      </p:sp>
    </p:spTree>
    <p:extLst>
      <p:ext uri="{BB962C8B-B14F-4D97-AF65-F5344CB8AC3E}">
        <p14:creationId xmlns:p14="http://schemas.microsoft.com/office/powerpoint/2010/main" val="314843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Place based – use place principle,</a:t>
            </a:r>
            <a:r>
              <a:rPr lang="en-GB" baseline="0" dirty="0"/>
              <a:t>  use a map base to show the areas where you have specific proposals, minimal policy wording,  reflect climate emergency and nature crisis at a local level.</a:t>
            </a:r>
          </a:p>
          <a:p>
            <a:endParaRPr lang="en-GB" baseline="0" dirty="0"/>
          </a:p>
          <a:p>
            <a:r>
              <a:rPr lang="en-GB" baseline="0" dirty="0"/>
              <a:t>People centred, meeting peoples needs and aspirations, tackle inequality, prepared collaboratively.</a:t>
            </a:r>
          </a:p>
          <a:p>
            <a:endParaRPr lang="en-GB" baseline="0" dirty="0"/>
          </a:p>
          <a:p>
            <a:r>
              <a:rPr lang="en-GB" baseline="0" dirty="0" err="1"/>
              <a:t>Delieverable</a:t>
            </a:r>
            <a:r>
              <a:rPr lang="en-GB" baseline="0" dirty="0"/>
              <a:t>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7</a:t>
            </a:fld>
            <a:endParaRPr lang="en-US"/>
          </a:p>
        </p:txBody>
      </p:sp>
    </p:spTree>
    <p:extLst>
      <p:ext uri="{BB962C8B-B14F-4D97-AF65-F5344CB8AC3E}">
        <p14:creationId xmlns:p14="http://schemas.microsoft.com/office/powerpoint/2010/main" val="35390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This slide provides an overview of the LDP timetable.  I will provide a bit more detail on these stages and outline where LPP might fit into this process.  Explain why we have indicated 30 June 2025 as deadline for validation.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Kim will</a:t>
            </a:r>
            <a:r>
              <a:rPr lang="en-GB" baseline="0" dirty="0"/>
              <a:t> now provide a bit more detail on how you might look at the various stages in LPP preparation </a:t>
            </a: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8</a:t>
            </a:fld>
            <a:endParaRPr lang="en-US"/>
          </a:p>
        </p:txBody>
      </p:sp>
    </p:spTree>
    <p:extLst>
      <p:ext uri="{BB962C8B-B14F-4D97-AF65-F5344CB8AC3E}">
        <p14:creationId xmlns:p14="http://schemas.microsoft.com/office/powerpoint/2010/main" val="213957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 My name is Kim de Buiteleir and I’m Acting Senior Planning and Strategies Officer within the Local Development Plan team. I’m going to go over some information that will hopefully help you, within your community, prepare a Local Place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Firstly I’d like to refer to Local Place Plans that have already been registered across Scotland and point out the variations between these plans, as I’m aware that some of you may have concerns about the scale of the task you are undertaking, and may be worried about the resources required to do this.</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9</a:t>
            </a:fld>
            <a:endParaRPr lang="en-US"/>
          </a:p>
        </p:txBody>
      </p:sp>
    </p:spTree>
    <p:extLst>
      <p:ext uri="{BB962C8B-B14F-4D97-AF65-F5344CB8AC3E}">
        <p14:creationId xmlns:p14="http://schemas.microsoft.com/office/powerpoint/2010/main" val="186166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A6D15-E074-9CC2-C5B3-A16358C63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082F0-5C52-C8DC-BCE2-358DE4DDE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1C9F1-1B3B-0F2F-A99C-72939E738C8B}"/>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Within the Argyll and Bute planning authority area (our planning area excludes that area of Argyll and Bute covered by the Loch Lomond and Trossachs National Park). We have just registered our first Local Place Plan – this has been carried out by </a:t>
            </a:r>
            <a:r>
              <a:rPr lang="en-GB" sz="1200" kern="1200" dirty="0" err="1">
                <a:solidFill>
                  <a:schemeClr val="tx1"/>
                </a:solidFill>
                <a:effectLst/>
                <a:latin typeface="+mn-lt"/>
                <a:ea typeface="+mn-ea"/>
                <a:cs typeface="+mn-cs"/>
              </a:rPr>
              <a:t>Luing</a:t>
            </a:r>
            <a:r>
              <a:rPr lang="en-GB" sz="1200" kern="1200" dirty="0">
                <a:solidFill>
                  <a:schemeClr val="tx1"/>
                </a:solidFill>
                <a:effectLst/>
                <a:latin typeface="+mn-lt"/>
                <a:ea typeface="+mn-ea"/>
                <a:cs typeface="+mn-cs"/>
              </a:rPr>
              <a:t> Community Trust, and a report has been prepared for the Planning, Protective Services and Licensing Committee to inform them that this Local Place Plan is being registered.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Luing’s</a:t>
            </a:r>
            <a:r>
              <a:rPr lang="en-GB" sz="1200" kern="1200" dirty="0">
                <a:solidFill>
                  <a:schemeClr val="tx1"/>
                </a:solidFill>
                <a:effectLst/>
                <a:latin typeface="+mn-lt"/>
                <a:ea typeface="+mn-ea"/>
                <a:cs typeface="+mn-cs"/>
              </a:rPr>
              <a:t> Local Place Plan is available on our website now. This is a very large document which was carried out by external consultants. It’s the culmination of a lot of hard work and is a very comprehensive, detailed, impressive document, however</a:t>
            </a:r>
          </a:p>
          <a:p>
            <a:endParaRPr lang="en-GB" dirty="0"/>
          </a:p>
        </p:txBody>
      </p:sp>
      <p:sp>
        <p:nvSpPr>
          <p:cNvPr id="4" name="Slide Number Placeholder 3">
            <a:extLst>
              <a:ext uri="{FF2B5EF4-FFF2-40B4-BE49-F238E27FC236}">
                <a16:creationId xmlns:a16="http://schemas.microsoft.com/office/drawing/2014/main" id="{122E1C0E-A16F-0878-0196-2743BE06374E}"/>
              </a:ext>
            </a:extLst>
          </p:cNvPr>
          <p:cNvSpPr>
            <a:spLocks noGrp="1"/>
          </p:cNvSpPr>
          <p:nvPr>
            <p:ph type="sldNum" sz="quarter" idx="10"/>
          </p:nvPr>
        </p:nvSpPr>
        <p:spPr/>
        <p:txBody>
          <a:bodyPr/>
          <a:lstStyle/>
          <a:p>
            <a:fld id="{BD190173-980E-9740-A258-1DCF234505BD}" type="slidenum">
              <a:rPr lang="en-US" smtClean="0"/>
              <a:t>10</a:t>
            </a:fld>
            <a:endParaRPr lang="en-US"/>
          </a:p>
        </p:txBody>
      </p:sp>
    </p:spTree>
    <p:extLst>
      <p:ext uri="{BB962C8B-B14F-4D97-AF65-F5344CB8AC3E}">
        <p14:creationId xmlns:p14="http://schemas.microsoft.com/office/powerpoint/2010/main" val="100353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reassure you that a Local Place Plan does not NEED to be so complex or detailed, I would suggest having a look at the Register for Local Place Plans on Loch Lomond and </a:t>
            </a:r>
            <a:r>
              <a:rPr lang="en-GB" sz="1200" kern="1200" dirty="0" err="1">
                <a:solidFill>
                  <a:schemeClr val="tx1"/>
                </a:solidFill>
                <a:effectLst/>
                <a:latin typeface="+mn-lt"/>
                <a:ea typeface="+mn-ea"/>
                <a:cs typeface="+mn-cs"/>
              </a:rPr>
              <a:t>Trossachs</a:t>
            </a:r>
            <a:r>
              <a:rPr lang="en-GB" sz="1200" kern="1200" dirty="0">
                <a:solidFill>
                  <a:schemeClr val="tx1"/>
                </a:solidFill>
                <a:effectLst/>
                <a:latin typeface="+mn-lt"/>
                <a:ea typeface="+mn-ea"/>
                <a:cs typeface="+mn-cs"/>
              </a:rPr>
              <a:t> National Park’s website – in particular </a:t>
            </a:r>
            <a:r>
              <a:rPr lang="en-GB" sz="1200" kern="1200" dirty="0" err="1">
                <a:solidFill>
                  <a:schemeClr val="tx1"/>
                </a:solidFill>
                <a:effectLst/>
                <a:latin typeface="+mn-lt"/>
                <a:ea typeface="+mn-ea"/>
                <a:cs typeface="+mn-cs"/>
              </a:rPr>
              <a:t>Strathfillan’s</a:t>
            </a:r>
            <a:r>
              <a:rPr lang="en-GB" sz="1200" kern="1200" dirty="0">
                <a:solidFill>
                  <a:schemeClr val="tx1"/>
                </a:solidFill>
                <a:effectLst/>
                <a:latin typeface="+mn-lt"/>
                <a:ea typeface="+mn-ea"/>
                <a:cs typeface="+mn-cs"/>
              </a:rPr>
              <a:t> Place Plan which is only 24 pages long but sums up key points including:</a:t>
            </a:r>
          </a:p>
          <a:p>
            <a:pPr lvl="0"/>
            <a:r>
              <a:rPr lang="en-GB" sz="1200" kern="1200" dirty="0">
                <a:solidFill>
                  <a:schemeClr val="tx1"/>
                </a:solidFill>
                <a:effectLst/>
                <a:latin typeface="+mn-lt"/>
                <a:ea typeface="+mn-ea"/>
                <a:cs typeface="+mn-cs"/>
              </a:rPr>
              <a:t>The required map of the area</a:t>
            </a:r>
          </a:p>
          <a:p>
            <a:pPr lvl="0"/>
            <a:r>
              <a:rPr lang="en-GB" sz="1200" kern="1200" dirty="0">
                <a:solidFill>
                  <a:schemeClr val="tx1"/>
                </a:solidFill>
                <a:effectLst/>
                <a:latin typeface="+mn-lt"/>
                <a:ea typeface="+mn-ea"/>
                <a:cs typeface="+mn-cs"/>
              </a:rPr>
              <a:t>Who the community is</a:t>
            </a:r>
          </a:p>
          <a:p>
            <a:pPr lvl="0"/>
            <a:r>
              <a:rPr lang="en-GB" sz="1200" kern="1200" dirty="0">
                <a:solidFill>
                  <a:schemeClr val="tx1"/>
                </a:solidFill>
                <a:effectLst/>
                <a:latin typeface="+mn-lt"/>
                <a:ea typeface="+mn-ea"/>
                <a:cs typeface="+mn-cs"/>
              </a:rPr>
              <a:t>Economic, environmental and community challenges</a:t>
            </a:r>
          </a:p>
          <a:p>
            <a:pPr lvl="0"/>
            <a:r>
              <a:rPr lang="en-GB" sz="1200" kern="1200" dirty="0">
                <a:solidFill>
                  <a:schemeClr val="tx1"/>
                </a:solidFill>
                <a:effectLst/>
                <a:latin typeface="+mn-lt"/>
                <a:ea typeface="+mn-ea"/>
                <a:cs typeface="+mn-cs"/>
              </a:rPr>
              <a:t>Engagement – including schools, and the results of this engagement including identification of priorities for young people, businesses and residents</a:t>
            </a:r>
          </a:p>
          <a:p>
            <a:pPr lvl="0"/>
            <a:r>
              <a:rPr lang="en-GB" sz="1200" kern="1200" dirty="0">
                <a:solidFill>
                  <a:schemeClr val="tx1"/>
                </a:solidFill>
                <a:effectLst/>
                <a:latin typeface="+mn-lt"/>
                <a:ea typeface="+mn-ea"/>
                <a:cs typeface="+mn-cs"/>
              </a:rPr>
              <a:t>Sum up of Vision, Mission and overall Priorities</a:t>
            </a:r>
          </a:p>
          <a:p>
            <a:pPr lvl="0"/>
            <a:r>
              <a:rPr lang="en-GB" sz="1200" kern="1200" dirty="0">
                <a:solidFill>
                  <a:schemeClr val="tx1"/>
                </a:solidFill>
                <a:effectLst/>
                <a:latin typeface="+mn-lt"/>
                <a:ea typeface="+mn-ea"/>
                <a:cs typeface="+mn-cs"/>
              </a:rPr>
              <a:t>Key actions for each town or village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what I’m saying is that there is no right or wrong length, or level of detail and complexity. But  given the limited time remaining in order to integrate with our LDP3 it’s well worth looking at how you as communities can keep the process as simple as possible in order to meet the statutory requirements and also which results in a meaningful document. The focus on engagement in </a:t>
            </a:r>
            <a:r>
              <a:rPr lang="en-GB" sz="1200" kern="1200" dirty="0" err="1">
                <a:solidFill>
                  <a:schemeClr val="tx1"/>
                </a:solidFill>
                <a:effectLst/>
                <a:latin typeface="+mn-lt"/>
                <a:ea typeface="+mn-ea"/>
                <a:cs typeface="+mn-cs"/>
              </a:rPr>
              <a:t>Strathfillan’s</a:t>
            </a:r>
            <a:r>
              <a:rPr lang="en-GB" sz="1200" kern="1200" dirty="0">
                <a:solidFill>
                  <a:schemeClr val="tx1"/>
                </a:solidFill>
                <a:effectLst/>
                <a:latin typeface="+mn-lt"/>
                <a:ea typeface="+mn-ea"/>
                <a:cs typeface="+mn-cs"/>
              </a:rPr>
              <a:t> Local Place Plan, and how it is broken down into groups, sets out simply and clearly the priorities within the community in relation to development and land-use, and this is, after all, the purpose of a Local Place Plan.</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picked </a:t>
            </a:r>
            <a:r>
              <a:rPr lang="en-GB" sz="1200" kern="1200" dirty="0" err="1">
                <a:solidFill>
                  <a:schemeClr val="tx1"/>
                </a:solidFill>
                <a:effectLst/>
                <a:latin typeface="+mn-lt"/>
                <a:ea typeface="+mn-ea"/>
                <a:cs typeface="+mn-cs"/>
              </a:rPr>
              <a:t>Strathfillan</a:t>
            </a:r>
            <a:r>
              <a:rPr lang="en-GB" sz="1200" kern="1200" dirty="0">
                <a:solidFill>
                  <a:schemeClr val="tx1"/>
                </a:solidFill>
                <a:effectLst/>
                <a:latin typeface="+mn-lt"/>
                <a:ea typeface="+mn-ea"/>
                <a:cs typeface="+mn-cs"/>
              </a:rPr>
              <a:t> as an example simply because of its geographic proximity to our planning authority, but there are lots of other great examples out there. The National Park currently has 11 LPP’s on their register so it’s well worth a look at some of these. But also, as I mentioned, on our own website we now have </a:t>
            </a:r>
            <a:r>
              <a:rPr lang="en-GB" sz="1200" kern="1200" dirty="0" err="1">
                <a:solidFill>
                  <a:schemeClr val="tx1"/>
                </a:solidFill>
                <a:effectLst/>
                <a:latin typeface="+mn-lt"/>
                <a:ea typeface="+mn-ea"/>
                <a:cs typeface="+mn-cs"/>
              </a:rPr>
              <a:t>Luing’s</a:t>
            </a:r>
            <a:r>
              <a:rPr lang="en-GB" sz="1200" kern="1200" dirty="0">
                <a:solidFill>
                  <a:schemeClr val="tx1"/>
                </a:solidFill>
                <a:effectLst/>
                <a:latin typeface="+mn-lt"/>
                <a:ea typeface="+mn-ea"/>
                <a:cs typeface="+mn-cs"/>
              </a:rPr>
              <a:t> which is worth a look at, but is perhaps more complex than you wish to carry out given the resources you might have.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D190173-980E-9740-A258-1DCF234505BD}" type="slidenum">
              <a:rPr lang="en-US" smtClean="0"/>
              <a:t>11</a:t>
            </a:fld>
            <a:endParaRPr lang="en-US"/>
          </a:p>
        </p:txBody>
      </p:sp>
    </p:spTree>
    <p:extLst>
      <p:ext uri="{BB962C8B-B14F-4D97-AF65-F5344CB8AC3E}">
        <p14:creationId xmlns:p14="http://schemas.microsoft.com/office/powerpoint/2010/main" val="3855921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DFF6DA3-362D-1A4B-ABD9-106D4C5E9785}"/>
              </a:ext>
            </a:extLst>
          </p:cNvPr>
          <p:cNvSpPr/>
          <p:nvPr userDrawn="1"/>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A8EBDF6-F4E9-DE4C-A47A-6CFF83309A13}"/>
              </a:ext>
            </a:extLst>
          </p:cNvPr>
          <p:cNvPicPr>
            <a:picLocks noChangeAspect="1"/>
          </p:cNvPicPr>
          <p:nvPr userDrawn="1"/>
        </p:nvPicPr>
        <p:blipFill>
          <a:blip r:embed="rId2"/>
          <a:stretch>
            <a:fillRect/>
          </a:stretch>
        </p:blipFill>
        <p:spPr>
          <a:xfrm>
            <a:off x="7815857" y="507543"/>
            <a:ext cx="545374" cy="468016"/>
          </a:xfrm>
          <a:prstGeom prst="rect">
            <a:avLst/>
          </a:prstGeom>
        </p:spPr>
      </p:pic>
      <p:pic>
        <p:nvPicPr>
          <p:cNvPr id="16" name="Picture Placeholder 9">
            <a:extLst>
              <a:ext uri="{FF2B5EF4-FFF2-40B4-BE49-F238E27FC236}">
                <a16:creationId xmlns:a16="http://schemas.microsoft.com/office/drawing/2014/main" id="{C273A2D7-AB52-6946-8BB8-FFDA7AE00AEF}"/>
              </a:ext>
            </a:extLst>
          </p:cNvPr>
          <p:cNvPicPr>
            <a:picLocks noChangeAspect="1"/>
          </p:cNvPicPr>
          <p:nvPr userDrawn="1"/>
        </p:nvPicPr>
        <p:blipFill>
          <a:blip r:embed="rId3">
            <a:alphaModFix amt="13000"/>
          </a:blip>
          <a:srcRect t="16879" b="16879"/>
          <a:stretch>
            <a:fillRect/>
          </a:stretch>
        </p:blipFill>
        <p:spPr>
          <a:xfrm>
            <a:off x="4567238" y="2778125"/>
            <a:ext cx="4583112" cy="4084638"/>
          </a:xfrm>
          <a:custGeom>
            <a:avLst/>
            <a:gdLst>
              <a:gd name="connsiteX0" fmla="*/ 2116039 w 4582799"/>
              <a:gd name="connsiteY0" fmla="*/ 2577371 h 4085845"/>
              <a:gd name="connsiteX1" fmla="*/ 2349266 w 4582799"/>
              <a:gd name="connsiteY1" fmla="*/ 2680994 h 4085845"/>
              <a:gd name="connsiteX2" fmla="*/ 4465433 w 4582799"/>
              <a:gd name="connsiteY2" fmla="*/ 3508895 h 4085845"/>
              <a:gd name="connsiteX3" fmla="*/ 3706203 w 4582799"/>
              <a:gd name="connsiteY3" fmla="*/ 4085845 h 4085845"/>
              <a:gd name="connsiteX4" fmla="*/ 1931066 w 4582799"/>
              <a:gd name="connsiteY4" fmla="*/ 4080303 h 4085845"/>
              <a:gd name="connsiteX5" fmla="*/ 1950890 w 4582799"/>
              <a:gd name="connsiteY5" fmla="*/ 2747322 h 4085845"/>
              <a:gd name="connsiteX6" fmla="*/ 2116039 w 4582799"/>
              <a:gd name="connsiteY6" fmla="*/ 2577371 h 4085845"/>
              <a:gd name="connsiteX7" fmla="*/ 4571166 w 4582799"/>
              <a:gd name="connsiteY7" fmla="*/ 978309 h 4085845"/>
              <a:gd name="connsiteX8" fmla="*/ 4571166 w 4582799"/>
              <a:gd name="connsiteY8" fmla="*/ 3303079 h 4085845"/>
              <a:gd name="connsiteX9" fmla="*/ 2667926 w 4582799"/>
              <a:gd name="connsiteY9" fmla="*/ 2642279 h 4085845"/>
              <a:gd name="connsiteX10" fmla="*/ 2568774 w 4582799"/>
              <a:gd name="connsiteY10" fmla="*/ 1710931 h 4085845"/>
              <a:gd name="connsiteX11" fmla="*/ 4571166 w 4582799"/>
              <a:gd name="connsiteY11" fmla="*/ 978309 h 4085845"/>
              <a:gd name="connsiteX12" fmla="*/ 533646 w 4582799"/>
              <a:gd name="connsiteY12" fmla="*/ 345068 h 4085845"/>
              <a:gd name="connsiteX13" fmla="*/ 1720371 w 4582799"/>
              <a:gd name="connsiteY13" fmla="*/ 2182046 h 4085845"/>
              <a:gd name="connsiteX14" fmla="*/ 1756758 w 4582799"/>
              <a:gd name="connsiteY14" fmla="*/ 2703195 h 4085845"/>
              <a:gd name="connsiteX15" fmla="*/ 1689979 w 4582799"/>
              <a:gd name="connsiteY15" fmla="*/ 3936630 h 4085845"/>
              <a:gd name="connsiteX16" fmla="*/ 129708 w 4582799"/>
              <a:gd name="connsiteY16" fmla="*/ 2208369 h 4085845"/>
              <a:gd name="connsiteX17" fmla="*/ 533646 w 4582799"/>
              <a:gd name="connsiteY17" fmla="*/ 345068 h 4085845"/>
              <a:gd name="connsiteX18" fmla="*/ 1455616 w 4582799"/>
              <a:gd name="connsiteY18" fmla="*/ 161 h 4085845"/>
              <a:gd name="connsiteX19" fmla="*/ 2797339 w 4582799"/>
              <a:gd name="connsiteY19" fmla="*/ 686142 h 4085845"/>
              <a:gd name="connsiteX20" fmla="*/ 4582799 w 4582799"/>
              <a:gd name="connsiteY20" fmla="*/ 54375 h 4085845"/>
              <a:gd name="connsiteX21" fmla="*/ 4577077 w 4582799"/>
              <a:gd name="connsiteY21" fmla="*/ 768907 h 4085845"/>
              <a:gd name="connsiteX22" fmla="*/ 2143403 w 4582799"/>
              <a:gd name="connsiteY22" fmla="*/ 1899076 h 4085845"/>
              <a:gd name="connsiteX23" fmla="*/ 708253 w 4582799"/>
              <a:gd name="connsiteY23" fmla="*/ 203642 h 4085845"/>
              <a:gd name="connsiteX24" fmla="*/ 1455616 w 4582799"/>
              <a:gd name="connsiteY24" fmla="*/ 161 h 408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2799" h="4085845">
                <a:moveTo>
                  <a:pt x="2116039" y="2577371"/>
                </a:moveTo>
                <a:cubicBezTo>
                  <a:pt x="2180396" y="2577424"/>
                  <a:pt x="2256099" y="2623072"/>
                  <a:pt x="2349266" y="2680994"/>
                </a:cubicBezTo>
                <a:cubicBezTo>
                  <a:pt x="2951236" y="3051763"/>
                  <a:pt x="3430172" y="3330172"/>
                  <a:pt x="4465433" y="3508895"/>
                </a:cubicBezTo>
                <a:cubicBezTo>
                  <a:pt x="3962974" y="3933968"/>
                  <a:pt x="3959280" y="3893528"/>
                  <a:pt x="3706203" y="4085845"/>
                </a:cubicBezTo>
                <a:lnTo>
                  <a:pt x="1931066" y="4080303"/>
                </a:lnTo>
                <a:cubicBezTo>
                  <a:pt x="1776961" y="3120587"/>
                  <a:pt x="1960908" y="2742762"/>
                  <a:pt x="1950890" y="2747322"/>
                </a:cubicBezTo>
                <a:cubicBezTo>
                  <a:pt x="1998671" y="2622862"/>
                  <a:pt x="2051682" y="2577319"/>
                  <a:pt x="2116039" y="2577371"/>
                </a:cubicBezTo>
                <a:close/>
                <a:moveTo>
                  <a:pt x="4571166" y="978309"/>
                </a:moveTo>
                <a:lnTo>
                  <a:pt x="4571166" y="3303079"/>
                </a:lnTo>
                <a:cubicBezTo>
                  <a:pt x="3436428" y="3077994"/>
                  <a:pt x="3310132" y="3001280"/>
                  <a:pt x="2667926" y="2642279"/>
                </a:cubicBezTo>
                <a:cubicBezTo>
                  <a:pt x="2025720" y="2283278"/>
                  <a:pt x="2200155" y="2114035"/>
                  <a:pt x="2568774" y="1710931"/>
                </a:cubicBezTo>
                <a:cubicBezTo>
                  <a:pt x="2966324" y="1406131"/>
                  <a:pt x="3325317" y="985653"/>
                  <a:pt x="4571166" y="978309"/>
                </a:cubicBezTo>
                <a:close/>
                <a:moveTo>
                  <a:pt x="533646" y="345068"/>
                </a:moveTo>
                <a:cubicBezTo>
                  <a:pt x="828233" y="1289736"/>
                  <a:pt x="1624088" y="2096693"/>
                  <a:pt x="1720371" y="2182046"/>
                </a:cubicBezTo>
                <a:cubicBezTo>
                  <a:pt x="1920550" y="2465817"/>
                  <a:pt x="1770142" y="2631832"/>
                  <a:pt x="1756758" y="2703195"/>
                </a:cubicBezTo>
                <a:cubicBezTo>
                  <a:pt x="1636381" y="3065887"/>
                  <a:pt x="1623745" y="3341718"/>
                  <a:pt x="1689979" y="3936630"/>
                </a:cubicBezTo>
                <a:cubicBezTo>
                  <a:pt x="1693139" y="3965013"/>
                  <a:pt x="575617" y="3220891"/>
                  <a:pt x="129708" y="2208369"/>
                </a:cubicBezTo>
                <a:cubicBezTo>
                  <a:pt x="-177947" y="1473277"/>
                  <a:pt x="103923" y="675574"/>
                  <a:pt x="533646" y="345068"/>
                </a:cubicBezTo>
                <a:close/>
                <a:moveTo>
                  <a:pt x="1455616" y="161"/>
                </a:moveTo>
                <a:cubicBezTo>
                  <a:pt x="1812803" y="5763"/>
                  <a:pt x="2269049" y="159609"/>
                  <a:pt x="2797339" y="686142"/>
                </a:cubicBezTo>
                <a:cubicBezTo>
                  <a:pt x="2943605" y="580848"/>
                  <a:pt x="3444547" y="-206090"/>
                  <a:pt x="4582799" y="54375"/>
                </a:cubicBezTo>
                <a:cubicBezTo>
                  <a:pt x="4580892" y="309178"/>
                  <a:pt x="4578984" y="514104"/>
                  <a:pt x="4577077" y="768907"/>
                </a:cubicBezTo>
                <a:cubicBezTo>
                  <a:pt x="2823743" y="757703"/>
                  <a:pt x="2261900" y="1760651"/>
                  <a:pt x="2143403" y="1899076"/>
                </a:cubicBezTo>
                <a:cubicBezTo>
                  <a:pt x="1764771" y="2447838"/>
                  <a:pt x="915088" y="713368"/>
                  <a:pt x="708253" y="203642"/>
                </a:cubicBezTo>
                <a:cubicBezTo>
                  <a:pt x="840304" y="137201"/>
                  <a:pt x="1098430" y="-5441"/>
                  <a:pt x="1455616" y="161"/>
                </a:cubicBezTo>
                <a:close/>
              </a:path>
            </a:pathLst>
          </a:custGeom>
          <a:gradFill flip="none" rotWithShape="1">
            <a:gsLst>
              <a:gs pos="0">
                <a:srgbClr val="B9C7D1">
                  <a:tint val="66000"/>
                  <a:satMod val="160000"/>
                  <a:lumMod val="100000"/>
                  <a:alpha val="59000"/>
                </a:srgbClr>
              </a:gs>
              <a:gs pos="50000">
                <a:srgbClr val="B9C7D1">
                  <a:tint val="44500"/>
                  <a:satMod val="160000"/>
                </a:srgbClr>
              </a:gs>
              <a:gs pos="100000">
                <a:srgbClr val="B9C7D1">
                  <a:tint val="23500"/>
                  <a:satMod val="160000"/>
                </a:srgbClr>
              </a:gs>
            </a:gsLst>
            <a:lin ang="5400000" scaled="1"/>
            <a:tileRect/>
          </a:gradFill>
        </p:spPr>
      </p:pic>
      <p:sp>
        <p:nvSpPr>
          <p:cNvPr id="8" name="Title 1">
            <a:extLst>
              <a:ext uri="{FF2B5EF4-FFF2-40B4-BE49-F238E27FC236}">
                <a16:creationId xmlns:a16="http://schemas.microsoft.com/office/drawing/2014/main" id="{B7231010-86E2-764A-951B-59BB282A7DD3}"/>
              </a:ext>
            </a:extLst>
          </p:cNvPr>
          <p:cNvSpPr>
            <a:spLocks noGrp="1"/>
          </p:cNvSpPr>
          <p:nvPr>
            <p:ph type="ctrTitle"/>
          </p:nvPr>
        </p:nvSpPr>
        <p:spPr>
          <a:xfrm>
            <a:off x="461201" y="975559"/>
            <a:ext cx="6332858" cy="1697303"/>
          </a:xfrm>
        </p:spPr>
        <p:txBody>
          <a:bodyPr anchor="t"/>
          <a:lstStyle>
            <a:lvl1pPr>
              <a:defRPr sz="4800">
                <a:solidFill>
                  <a:srgbClr val="0422AC"/>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1FD2C1EB-31FB-A94B-91E2-36016049BEB1}"/>
              </a:ext>
            </a:extLst>
          </p:cNvPr>
          <p:cNvSpPr>
            <a:spLocks noGrp="1"/>
          </p:cNvSpPr>
          <p:nvPr>
            <p:ph type="subTitle" idx="1"/>
          </p:nvPr>
        </p:nvSpPr>
        <p:spPr>
          <a:xfrm>
            <a:off x="461201" y="2834468"/>
            <a:ext cx="3493282" cy="576596"/>
          </a:xfrm>
        </p:spPr>
        <p:txBody>
          <a:bodyPr anchor="t"/>
          <a:lstStyle>
            <a:lvl1pPr marL="0" indent="0" algn="l">
              <a:buNone/>
              <a:defRPr cap="all">
                <a:solidFill>
                  <a:srgbClr val="02A7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59159F9-C375-5247-8A93-593ADD3E06A1}"/>
              </a:ext>
            </a:extLst>
          </p:cNvPr>
          <p:cNvPicPr>
            <a:picLocks noChangeAspect="1"/>
          </p:cNvPicPr>
          <p:nvPr userDrawn="1"/>
        </p:nvPicPr>
        <p:blipFill>
          <a:blip r:embed="rId4"/>
          <a:srcRect/>
          <a:stretch/>
        </p:blipFill>
        <p:spPr>
          <a:xfrm>
            <a:off x="923742" y="6011474"/>
            <a:ext cx="663804" cy="664540"/>
          </a:xfrm>
          <a:prstGeom prst="rect">
            <a:avLst/>
          </a:prstGeom>
        </p:spPr>
      </p:pic>
    </p:spTree>
    <p:extLst>
      <p:ext uri="{BB962C8B-B14F-4D97-AF65-F5344CB8AC3E}">
        <p14:creationId xmlns:p14="http://schemas.microsoft.com/office/powerpoint/2010/main" val="156699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53C121-A533-0945-81F4-97DFC0C7CCB4}"/>
              </a:ext>
            </a:extLst>
          </p:cNvPr>
          <p:cNvSpPr/>
          <p:nvPr userDrawn="1"/>
        </p:nvSpPr>
        <p:spPr>
          <a:xfrm>
            <a:off x="485023" y="497330"/>
            <a:ext cx="8182127" cy="4149423"/>
          </a:xfrm>
          <a:prstGeom prst="rect">
            <a:avLst/>
          </a:prstGeom>
          <a:gradFill flip="none" rotWithShape="1">
            <a:gsLst>
              <a:gs pos="0">
                <a:srgbClr val="B9C7D1">
                  <a:tint val="66000"/>
                  <a:satMod val="160000"/>
                </a:srgbClr>
              </a:gs>
              <a:gs pos="58000">
                <a:srgbClr val="B9C7D1">
                  <a:tint val="44500"/>
                  <a:satMod val="160000"/>
                </a:srgbClr>
              </a:gs>
              <a:gs pos="89000">
                <a:srgbClr val="B9C7D1">
                  <a:tint val="23500"/>
                  <a:satMod val="160000"/>
                  <a:lumMod val="0"/>
                  <a:lumOff val="10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09D2D0E-AD74-B048-81A2-C3EAFC424303}"/>
              </a:ext>
            </a:extLst>
          </p:cNvPr>
          <p:cNvPicPr>
            <a:picLocks noChangeAspect="1"/>
          </p:cNvPicPr>
          <p:nvPr userDrawn="1"/>
        </p:nvPicPr>
        <p:blipFill rotWithShape="1">
          <a:blip r:embed="rId2">
            <a:alphaModFix amt="21000"/>
          </a:blip>
          <a:srcRect t="2286" r="50000" b="41714"/>
          <a:stretch/>
        </p:blipFill>
        <p:spPr>
          <a:xfrm>
            <a:off x="4646874" y="806274"/>
            <a:ext cx="4028400" cy="3840480"/>
          </a:xfrm>
          <a:prstGeom prst="rect">
            <a:avLst/>
          </a:prstGeom>
        </p:spPr>
      </p:pic>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bg1"/>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bg1"/>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Rectangle 24">
            <a:extLst>
              <a:ext uri="{FF2B5EF4-FFF2-40B4-BE49-F238E27FC236}">
                <a16:creationId xmlns:a16="http://schemas.microsoft.com/office/drawing/2014/main" id="{C222EA22-74DB-0D4B-AA6A-7ED052DF5FE6}"/>
              </a:ext>
            </a:extLst>
          </p:cNvPr>
          <p:cNvSpPr/>
          <p:nvPr userDrawn="1"/>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1F0C6E1C-67F3-974D-879F-BB2C3784FF6F}"/>
              </a:ext>
            </a:extLst>
          </p:cNvPr>
          <p:cNvPicPr>
            <a:picLocks noChangeAspect="1"/>
          </p:cNvPicPr>
          <p:nvPr userDrawn="1"/>
        </p:nvPicPr>
        <p:blipFill>
          <a:blip r:embed="rId3"/>
          <a:stretch>
            <a:fillRect/>
          </a:stretch>
        </p:blipFill>
        <p:spPr>
          <a:xfrm>
            <a:off x="7815857" y="507543"/>
            <a:ext cx="545374" cy="468016"/>
          </a:xfrm>
          <a:prstGeom prst="rect">
            <a:avLst/>
          </a:prstGeom>
        </p:spPr>
      </p:pic>
      <p:pic>
        <p:nvPicPr>
          <p:cNvPr id="18" name="Picture 17">
            <a:extLst>
              <a:ext uri="{FF2B5EF4-FFF2-40B4-BE49-F238E27FC236}">
                <a16:creationId xmlns:a16="http://schemas.microsoft.com/office/drawing/2014/main" id="{1FD3459E-B443-0D4E-AB72-A73D7B4595D3}"/>
              </a:ext>
            </a:extLst>
          </p:cNvPr>
          <p:cNvPicPr>
            <a:picLocks noChangeAspect="1"/>
          </p:cNvPicPr>
          <p:nvPr userDrawn="1"/>
        </p:nvPicPr>
        <p:blipFill>
          <a:blip r:embed="rId4"/>
          <a:srcRect/>
          <a:stretch/>
        </p:blipFill>
        <p:spPr>
          <a:xfrm>
            <a:off x="923742" y="6011474"/>
            <a:ext cx="663804" cy="664540"/>
          </a:xfrm>
          <a:prstGeom prst="rect">
            <a:avLst/>
          </a:prstGeom>
        </p:spPr>
      </p:pic>
      <p:pic>
        <p:nvPicPr>
          <p:cNvPr id="19" name="Picture 18">
            <a:extLst>
              <a:ext uri="{FF2B5EF4-FFF2-40B4-BE49-F238E27FC236}">
                <a16:creationId xmlns:a16="http://schemas.microsoft.com/office/drawing/2014/main" id="{800E9A51-89E5-4741-BCFC-60A8D3064275}"/>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957070" y="6241415"/>
            <a:ext cx="6699250" cy="306705"/>
          </a:xfrm>
          <a:prstGeom prst="rect">
            <a:avLst/>
          </a:prstGeom>
        </p:spPr>
      </p:pic>
      <p:sp>
        <p:nvSpPr>
          <p:cNvPr id="20" name="Rectangle 19">
            <a:extLst>
              <a:ext uri="{FF2B5EF4-FFF2-40B4-BE49-F238E27FC236}">
                <a16:creationId xmlns:a16="http://schemas.microsoft.com/office/drawing/2014/main" id="{D82E4654-A2F0-AB48-B741-6663E7E5A9EE}"/>
              </a:ext>
            </a:extLst>
          </p:cNvPr>
          <p:cNvSpPr/>
          <p:nvPr userDrawn="1"/>
        </p:nvSpPr>
        <p:spPr>
          <a:xfrm>
            <a:off x="2068795" y="6291439"/>
            <a:ext cx="5465066" cy="215444"/>
          </a:xfrm>
          <a:prstGeom prst="rect">
            <a:avLst/>
          </a:prstGeom>
        </p:spPr>
        <p:txBody>
          <a:bodyPr wrap="square">
            <a:spAutoFit/>
          </a:bodyPr>
          <a:lstStyle/>
          <a:p>
            <a:r>
              <a:rPr lang="en-GB" sz="800" b="0" i="0" kern="1200" dirty="0">
                <a:solidFill>
                  <a:schemeClr val="bg1"/>
                </a:solidFill>
                <a:effectLst/>
                <a:latin typeface="Arial" panose="020B0604020202020204" pitchFamily="34" charset="0"/>
                <a:ea typeface="+mn-ea"/>
                <a:cs typeface="Arial" panose="020B0604020202020204" pitchFamily="34" charset="0"/>
              </a:rPr>
              <a:t>Bute • Helensburgh • Islay • </a:t>
            </a:r>
            <a:r>
              <a:rPr lang="en-GB" sz="800" b="0" i="0" kern="1200" dirty="0" err="1">
                <a:solidFill>
                  <a:schemeClr val="bg1"/>
                </a:solidFill>
                <a:effectLst/>
                <a:latin typeface="Arial" panose="020B0604020202020204" pitchFamily="34" charset="0"/>
                <a:ea typeface="+mn-ea"/>
                <a:cs typeface="Arial" panose="020B0604020202020204" pitchFamily="34" charset="0"/>
              </a:rPr>
              <a:t>Tarbet</a:t>
            </a:r>
            <a:r>
              <a:rPr lang="en-GB" sz="800" b="0" i="0" kern="1200" dirty="0">
                <a:solidFill>
                  <a:schemeClr val="bg1"/>
                </a:solidFill>
                <a:effectLst/>
                <a:latin typeface="Arial" panose="020B0604020202020204" pitchFamily="34" charset="0"/>
                <a:ea typeface="+mn-ea"/>
                <a:cs typeface="Arial" panose="020B0604020202020204" pitchFamily="34" charset="0"/>
              </a:rPr>
              <a:t> • Oban • Mull • </a:t>
            </a:r>
            <a:r>
              <a:rPr lang="en-GB" sz="800" b="0" i="0" kern="1200" dirty="0" err="1">
                <a:solidFill>
                  <a:schemeClr val="bg1"/>
                </a:solidFill>
                <a:effectLst/>
                <a:latin typeface="Arial" panose="020B0604020202020204" pitchFamily="34" charset="0"/>
                <a:ea typeface="+mn-ea"/>
                <a:cs typeface="Arial" panose="020B0604020202020204" pitchFamily="34" charset="0"/>
              </a:rPr>
              <a:t>Campbeltown</a:t>
            </a:r>
            <a:r>
              <a:rPr lang="en-GB" sz="800" b="0" i="0" kern="1200" dirty="0">
                <a:solidFill>
                  <a:schemeClr val="bg1"/>
                </a:solidFill>
                <a:effectLst/>
                <a:latin typeface="Arial" panose="020B0604020202020204" pitchFamily="34" charset="0"/>
                <a:ea typeface="+mn-ea"/>
                <a:cs typeface="Arial" panose="020B0604020202020204" pitchFamily="34" charset="0"/>
              </a:rPr>
              <a:t> • Iona • Dunoon • </a:t>
            </a:r>
            <a:r>
              <a:rPr lang="en-GB" sz="800" b="0" i="0" kern="1200" dirty="0" err="1">
                <a:solidFill>
                  <a:schemeClr val="bg1"/>
                </a:solidFill>
                <a:effectLst/>
                <a:latin typeface="Arial" panose="020B0604020202020204" pitchFamily="34" charset="0"/>
                <a:ea typeface="+mn-ea"/>
                <a:cs typeface="Arial" panose="020B0604020202020204" pitchFamily="34" charset="0"/>
              </a:rPr>
              <a:t>Tiree</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Lochgilphead</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Seil</a:t>
            </a:r>
            <a:r>
              <a:rPr lang="en-GB" sz="800" b="0" i="0" kern="1200" dirty="0">
                <a:solidFill>
                  <a:schemeClr val="bg1"/>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19891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B2752-9CBE-AB42-8321-5E4E19A78C0F}"/>
              </a:ext>
            </a:extLst>
          </p:cNvPr>
          <p:cNvSpPr/>
          <p:nvPr userDrawn="1"/>
        </p:nvSpPr>
        <p:spPr>
          <a:xfrm>
            <a:off x="485023" y="497330"/>
            <a:ext cx="8182127" cy="4149423"/>
          </a:xfrm>
          <a:prstGeom prst="rect">
            <a:avLst/>
          </a:prstGeom>
          <a:gradFill flip="none" rotWithShape="1">
            <a:gsLst>
              <a:gs pos="0">
                <a:srgbClr val="B9C7D1">
                  <a:tint val="66000"/>
                  <a:satMod val="160000"/>
                </a:srgbClr>
              </a:gs>
              <a:gs pos="58000">
                <a:srgbClr val="B9C7D1">
                  <a:tint val="44500"/>
                  <a:satMod val="160000"/>
                </a:srgbClr>
              </a:gs>
              <a:gs pos="89000">
                <a:srgbClr val="B9C7D1">
                  <a:tint val="23500"/>
                  <a:satMod val="160000"/>
                  <a:lumMod val="0"/>
                  <a:lumOff val="10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7BA6BF1-E61C-2E45-A7FD-3FB9650217D2}"/>
              </a:ext>
            </a:extLst>
          </p:cNvPr>
          <p:cNvPicPr>
            <a:picLocks noChangeAspect="1"/>
          </p:cNvPicPr>
          <p:nvPr userDrawn="1"/>
        </p:nvPicPr>
        <p:blipFill rotWithShape="1">
          <a:blip r:embed="rId2">
            <a:alphaModFix amt="21000"/>
          </a:blip>
          <a:srcRect t="2286" r="50000" b="41714"/>
          <a:stretch/>
        </p:blipFill>
        <p:spPr>
          <a:xfrm>
            <a:off x="4646874" y="806274"/>
            <a:ext cx="4028400" cy="3840480"/>
          </a:xfrm>
          <a:prstGeom prst="rect">
            <a:avLst/>
          </a:prstGeom>
        </p:spPr>
      </p:pic>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rgbClr val="00B05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F932EC68-BFE9-B34C-8CEF-A32BDC5BCFB1}"/>
              </a:ext>
            </a:extLst>
          </p:cNvPr>
          <p:cNvSpPr/>
          <p:nvPr userDrawn="1"/>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9316BF41-B846-FE46-A3B8-087BB9BF1EB0}"/>
              </a:ext>
            </a:extLst>
          </p:cNvPr>
          <p:cNvPicPr>
            <a:picLocks noChangeAspect="1"/>
          </p:cNvPicPr>
          <p:nvPr userDrawn="1"/>
        </p:nvPicPr>
        <p:blipFill>
          <a:blip r:embed="rId3"/>
          <a:stretch>
            <a:fillRect/>
          </a:stretch>
        </p:blipFill>
        <p:spPr>
          <a:xfrm>
            <a:off x="7815857" y="507543"/>
            <a:ext cx="545374" cy="468016"/>
          </a:xfrm>
          <a:prstGeom prst="rect">
            <a:avLst/>
          </a:prstGeom>
        </p:spPr>
      </p:pic>
      <p:pic>
        <p:nvPicPr>
          <p:cNvPr id="11" name="Picture 10">
            <a:extLst>
              <a:ext uri="{FF2B5EF4-FFF2-40B4-BE49-F238E27FC236}">
                <a16:creationId xmlns:a16="http://schemas.microsoft.com/office/drawing/2014/main" id="{9E7C11B2-8373-CA4E-9B03-9DCFE8F5F2CE}"/>
              </a:ext>
            </a:extLst>
          </p:cNvPr>
          <p:cNvPicPr>
            <a:picLocks noChangeAspect="1"/>
          </p:cNvPicPr>
          <p:nvPr userDrawn="1"/>
        </p:nvPicPr>
        <p:blipFill>
          <a:blip r:embed="rId4"/>
          <a:srcRect/>
          <a:stretch/>
        </p:blipFill>
        <p:spPr>
          <a:xfrm>
            <a:off x="923742" y="6011474"/>
            <a:ext cx="663804" cy="664540"/>
          </a:xfrm>
          <a:prstGeom prst="rect">
            <a:avLst/>
          </a:prstGeom>
        </p:spPr>
      </p:pic>
      <p:pic>
        <p:nvPicPr>
          <p:cNvPr id="15" name="Picture 14">
            <a:extLst>
              <a:ext uri="{FF2B5EF4-FFF2-40B4-BE49-F238E27FC236}">
                <a16:creationId xmlns:a16="http://schemas.microsoft.com/office/drawing/2014/main" id="{CBCA9812-456C-2840-9DCE-93A2945F77FC}"/>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957070" y="6241415"/>
            <a:ext cx="6699250" cy="306705"/>
          </a:xfrm>
          <a:prstGeom prst="rect">
            <a:avLst/>
          </a:prstGeom>
        </p:spPr>
      </p:pic>
      <p:sp>
        <p:nvSpPr>
          <p:cNvPr id="16" name="Rectangle 15">
            <a:extLst>
              <a:ext uri="{FF2B5EF4-FFF2-40B4-BE49-F238E27FC236}">
                <a16:creationId xmlns:a16="http://schemas.microsoft.com/office/drawing/2014/main" id="{26530894-A031-C142-A139-9E582830FE54}"/>
              </a:ext>
            </a:extLst>
          </p:cNvPr>
          <p:cNvSpPr/>
          <p:nvPr userDrawn="1"/>
        </p:nvSpPr>
        <p:spPr>
          <a:xfrm>
            <a:off x="2068795" y="6291439"/>
            <a:ext cx="5465066" cy="215444"/>
          </a:xfrm>
          <a:prstGeom prst="rect">
            <a:avLst/>
          </a:prstGeom>
        </p:spPr>
        <p:txBody>
          <a:bodyPr wrap="square">
            <a:spAutoFit/>
          </a:bodyPr>
          <a:lstStyle/>
          <a:p>
            <a:r>
              <a:rPr lang="en-GB" sz="800" b="0" i="0" kern="1200" dirty="0">
                <a:solidFill>
                  <a:schemeClr val="bg1"/>
                </a:solidFill>
                <a:effectLst/>
                <a:latin typeface="Arial" panose="020B0604020202020204" pitchFamily="34" charset="0"/>
                <a:ea typeface="+mn-ea"/>
                <a:cs typeface="Arial" panose="020B0604020202020204" pitchFamily="34" charset="0"/>
              </a:rPr>
              <a:t>Bute • Helensburgh • Islay • Oban • Mull • Campbeltown • Iona • Dunoon • Tiree • </a:t>
            </a:r>
            <a:r>
              <a:rPr lang="en-GB" sz="800" b="0" i="0" kern="1200" dirty="0" err="1">
                <a:solidFill>
                  <a:schemeClr val="bg1"/>
                </a:solidFill>
                <a:effectLst/>
                <a:latin typeface="Arial" panose="020B0604020202020204" pitchFamily="34" charset="0"/>
                <a:ea typeface="+mn-ea"/>
                <a:cs typeface="Arial" panose="020B0604020202020204" pitchFamily="34" charset="0"/>
              </a:rPr>
              <a:t>Lochgilphead</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Seil</a:t>
            </a:r>
            <a:r>
              <a:rPr lang="en-GB" sz="800" b="0" i="0" kern="1200" dirty="0">
                <a:solidFill>
                  <a:schemeClr val="bg1"/>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191496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828133"/>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a:solidFill>
            <a:schemeClr val="bg1"/>
          </a:solidFill>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a:solidFill>
            <a:schemeClr val="bg1"/>
          </a:solidFill>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a:solidFill>
            <a:schemeClr val="bg1"/>
          </a:solidFill>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rgbClr val="0422AC">
                <a:alpha val="4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rgbClr val="0422AC">
                <a:alpha val="4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8786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39" y="796472"/>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a:solidFill>
            <a:schemeClr val="bg1"/>
          </a:solidFill>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a:solidFill>
            <a:schemeClr val="bg1"/>
          </a:solidFill>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a:solidFill>
            <a:schemeClr val="bg1"/>
          </a:solidFill>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rgbClr val="0422AC">
                <a:alpha val="40000"/>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rgbClr val="0422AC">
                <a:alpha val="4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150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80517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406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8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rgbClr val="0422A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rgbClr val="0422A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471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287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66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32118E-ED79-414F-9CBE-7C54DB8FFE26}"/>
              </a:ext>
            </a:extLst>
          </p:cNvPr>
          <p:cNvPicPr>
            <a:picLocks noChangeAspect="1"/>
          </p:cNvPicPr>
          <p:nvPr userDrawn="1"/>
        </p:nvPicPr>
        <p:blipFill rotWithShape="1">
          <a:blip r:embed="rId2">
            <a:alphaModFix amt="21000"/>
            <a:duotone>
              <a:prstClr val="black"/>
              <a:schemeClr val="tx2">
                <a:tint val="45000"/>
                <a:satMod val="400000"/>
              </a:schemeClr>
            </a:duotone>
          </a:blip>
          <a:srcRect t="2286" r="50000" b="41714"/>
          <a:stretch/>
        </p:blipFill>
        <p:spPr>
          <a:xfrm>
            <a:off x="5115600" y="3017520"/>
            <a:ext cx="4028400" cy="3840480"/>
          </a:xfrm>
          <a:prstGeom prst="rect">
            <a:avLst/>
          </a:prstGeom>
        </p:spPr>
      </p:pic>
      <p:sp>
        <p:nvSpPr>
          <p:cNvPr id="2" name="Title 1"/>
          <p:cNvSpPr>
            <a:spLocks noGrp="1"/>
          </p:cNvSpPr>
          <p:nvPr>
            <p:ph type="title"/>
          </p:nvPr>
        </p:nvSpPr>
        <p:spPr>
          <a:xfrm>
            <a:off x="866440" y="1447800"/>
            <a:ext cx="2712590" cy="1495588"/>
          </a:xfrm>
          <a:ln>
            <a:noFill/>
          </a:ln>
        </p:spPr>
        <p:txBody>
          <a:bodyPr anchor="b"/>
          <a:lstStyle>
            <a:lvl1pPr algn="l">
              <a:defRPr sz="2400" b="0">
                <a:solidFill>
                  <a:srgbClr val="0422AC"/>
                </a:solidFill>
              </a:defRPr>
            </a:lvl1pPr>
          </a:lstStyle>
          <a:p>
            <a:r>
              <a:rPr lang="en-US"/>
              <a:t>Click to edit Master title style</a:t>
            </a:r>
            <a:endParaRPr lang="en-US" dirty="0"/>
          </a:p>
        </p:txBody>
      </p:sp>
      <p:sp>
        <p:nvSpPr>
          <p:cNvPr id="3" name="Content Placeholder 2"/>
          <p:cNvSpPr>
            <a:spLocks noGrp="1"/>
          </p:cNvSpPr>
          <p:nvPr>
            <p:ph idx="1"/>
          </p:nvPr>
        </p:nvSpPr>
        <p:spPr>
          <a:xfrm>
            <a:off x="4798594" y="1446478"/>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a:ln>
            <a:solidFill>
              <a:srgbClr val="B9C7D1"/>
            </a:solidFill>
          </a:ln>
        </p:spPr>
        <p:txBody>
          <a:bodyPr/>
          <a:lstStyle>
            <a:lvl1pPr marL="0" indent="0">
              <a:buNone/>
              <a:defRPr sz="1400">
                <a:solidFill>
                  <a:srgbClr val="B9C7D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3" name="Rectangle 22">
            <a:extLst>
              <a:ext uri="{FF2B5EF4-FFF2-40B4-BE49-F238E27FC236}">
                <a16:creationId xmlns:a16="http://schemas.microsoft.com/office/drawing/2014/main" id="{AA042B5A-B645-374B-8053-D0F376D4B810}"/>
              </a:ext>
            </a:extLst>
          </p:cNvPr>
          <p:cNvSpPr/>
          <p:nvPr userDrawn="1"/>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65E970E7-95D4-F24D-9F6F-0A10D3E3EECB}"/>
              </a:ext>
            </a:extLst>
          </p:cNvPr>
          <p:cNvPicPr>
            <a:picLocks noChangeAspect="1"/>
          </p:cNvPicPr>
          <p:nvPr userDrawn="1"/>
        </p:nvPicPr>
        <p:blipFill>
          <a:blip r:embed="rId3"/>
          <a:stretch>
            <a:fillRect/>
          </a:stretch>
        </p:blipFill>
        <p:spPr>
          <a:xfrm>
            <a:off x="7815857" y="507543"/>
            <a:ext cx="545374" cy="468016"/>
          </a:xfrm>
          <a:prstGeom prst="rect">
            <a:avLst/>
          </a:prstGeom>
        </p:spPr>
      </p:pic>
      <p:pic>
        <p:nvPicPr>
          <p:cNvPr id="14" name="Picture 13">
            <a:extLst>
              <a:ext uri="{FF2B5EF4-FFF2-40B4-BE49-F238E27FC236}">
                <a16:creationId xmlns:a16="http://schemas.microsoft.com/office/drawing/2014/main" id="{E154ABFC-7613-0F4F-989B-B7B19AAD08C8}"/>
              </a:ext>
            </a:extLst>
          </p:cNvPr>
          <p:cNvPicPr>
            <a:picLocks noChangeAspect="1"/>
          </p:cNvPicPr>
          <p:nvPr userDrawn="1"/>
        </p:nvPicPr>
        <p:blipFill>
          <a:blip r:embed="rId4"/>
          <a:srcRect/>
          <a:stretch/>
        </p:blipFill>
        <p:spPr>
          <a:xfrm>
            <a:off x="923742" y="6011474"/>
            <a:ext cx="663804" cy="664540"/>
          </a:xfrm>
          <a:prstGeom prst="rect">
            <a:avLst/>
          </a:prstGeom>
        </p:spPr>
      </p:pic>
      <p:pic>
        <p:nvPicPr>
          <p:cNvPr id="15" name="Picture 14">
            <a:extLst>
              <a:ext uri="{FF2B5EF4-FFF2-40B4-BE49-F238E27FC236}">
                <a16:creationId xmlns:a16="http://schemas.microsoft.com/office/drawing/2014/main" id="{47FCF23F-0E05-E947-B71D-A9894DA26DE7}"/>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957070" y="6241415"/>
            <a:ext cx="6699250" cy="306705"/>
          </a:xfrm>
          <a:prstGeom prst="rect">
            <a:avLst/>
          </a:prstGeom>
        </p:spPr>
      </p:pic>
      <p:sp>
        <p:nvSpPr>
          <p:cNvPr id="16" name="Rectangle 15">
            <a:extLst>
              <a:ext uri="{FF2B5EF4-FFF2-40B4-BE49-F238E27FC236}">
                <a16:creationId xmlns:a16="http://schemas.microsoft.com/office/drawing/2014/main" id="{1F212551-2E02-5B42-A44A-4869F7D35CA4}"/>
              </a:ext>
            </a:extLst>
          </p:cNvPr>
          <p:cNvSpPr/>
          <p:nvPr userDrawn="1"/>
        </p:nvSpPr>
        <p:spPr>
          <a:xfrm>
            <a:off x="2068795" y="6291439"/>
            <a:ext cx="5465066" cy="215444"/>
          </a:xfrm>
          <a:prstGeom prst="rect">
            <a:avLst/>
          </a:prstGeom>
        </p:spPr>
        <p:txBody>
          <a:bodyPr wrap="square">
            <a:spAutoFit/>
          </a:bodyPr>
          <a:lstStyle/>
          <a:p>
            <a:r>
              <a:rPr lang="en-GB" sz="800" b="0" i="0" kern="1200" dirty="0">
                <a:solidFill>
                  <a:schemeClr val="bg1"/>
                </a:solidFill>
                <a:effectLst/>
                <a:latin typeface="Arial" panose="020B0604020202020204" pitchFamily="34" charset="0"/>
                <a:ea typeface="+mn-ea"/>
                <a:cs typeface="Arial" panose="020B0604020202020204" pitchFamily="34" charset="0"/>
              </a:rPr>
              <a:t>Bute • Helensburgh • Islay • Oban • Mull • Campbeltown • Iona • Dunoon • Tiree • </a:t>
            </a:r>
            <a:r>
              <a:rPr lang="en-GB" sz="800" b="0" i="0" kern="1200" dirty="0" err="1">
                <a:solidFill>
                  <a:schemeClr val="bg1"/>
                </a:solidFill>
                <a:effectLst/>
                <a:latin typeface="Arial" panose="020B0604020202020204" pitchFamily="34" charset="0"/>
                <a:ea typeface="+mn-ea"/>
                <a:cs typeface="Arial" panose="020B0604020202020204" pitchFamily="34" charset="0"/>
              </a:rPr>
              <a:t>Lochgilphead</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Seil</a:t>
            </a:r>
            <a:r>
              <a:rPr lang="en-GB" sz="800" b="0" i="0" kern="1200" dirty="0">
                <a:solidFill>
                  <a:schemeClr val="bg1"/>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93659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216AA-00BC-DE43-9E44-A281D21F5876}"/>
              </a:ext>
            </a:extLst>
          </p:cNvPr>
          <p:cNvSpPr/>
          <p:nvPr userDrawn="1"/>
        </p:nvSpPr>
        <p:spPr>
          <a:xfrm>
            <a:off x="590843" y="507543"/>
            <a:ext cx="4048919" cy="5831828"/>
          </a:xfrm>
          <a:prstGeom prst="rect">
            <a:avLst/>
          </a:prstGeom>
          <a:gradFill flip="none" rotWithShape="1">
            <a:gsLst>
              <a:gs pos="0">
                <a:srgbClr val="B9C7D1">
                  <a:tint val="66000"/>
                  <a:satMod val="160000"/>
                </a:srgbClr>
              </a:gs>
              <a:gs pos="51000">
                <a:srgbClr val="B9C7D1">
                  <a:tint val="44500"/>
                  <a:satMod val="160000"/>
                </a:srgbClr>
              </a:gs>
              <a:gs pos="87000">
                <a:srgbClr val="B9C7D1">
                  <a:tint val="23500"/>
                  <a:satMod val="160000"/>
                  <a:lumMod val="0"/>
                  <a:lumOff val="10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6DFEEA4-A157-0945-8143-297BC10B057D}"/>
              </a:ext>
            </a:extLst>
          </p:cNvPr>
          <p:cNvPicPr>
            <a:picLocks noChangeAspect="1"/>
          </p:cNvPicPr>
          <p:nvPr userDrawn="1"/>
        </p:nvPicPr>
        <p:blipFill rotWithShape="1">
          <a:blip r:embed="rId2">
            <a:alphaModFix amt="21000"/>
          </a:blip>
          <a:srcRect t="2286" r="50000" b="41714"/>
          <a:stretch/>
        </p:blipFill>
        <p:spPr>
          <a:xfrm>
            <a:off x="611362" y="2498891"/>
            <a:ext cx="4028400" cy="3840480"/>
          </a:xfrm>
          <a:prstGeom prst="rect">
            <a:avLst/>
          </a:prstGeom>
        </p:spPr>
      </p:pic>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54541" y="1321266"/>
            <a:ext cx="3406689"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6" name="Rectangle 25">
            <a:extLst>
              <a:ext uri="{FF2B5EF4-FFF2-40B4-BE49-F238E27FC236}">
                <a16:creationId xmlns:a16="http://schemas.microsoft.com/office/drawing/2014/main" id="{2C0E8A29-CF4A-1F48-97D1-B463D1E245EE}"/>
              </a:ext>
            </a:extLst>
          </p:cNvPr>
          <p:cNvSpPr/>
          <p:nvPr userDrawn="1"/>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739B7E4D-3A29-EA4C-AAB6-9D55CFBE306D}"/>
              </a:ext>
            </a:extLst>
          </p:cNvPr>
          <p:cNvPicPr>
            <a:picLocks noChangeAspect="1"/>
          </p:cNvPicPr>
          <p:nvPr userDrawn="1"/>
        </p:nvPicPr>
        <p:blipFill>
          <a:blip r:embed="rId3"/>
          <a:stretch>
            <a:fillRect/>
          </a:stretch>
        </p:blipFill>
        <p:spPr>
          <a:xfrm>
            <a:off x="7815857" y="507543"/>
            <a:ext cx="545374" cy="468016"/>
          </a:xfrm>
          <a:prstGeom prst="rect">
            <a:avLst/>
          </a:prstGeom>
        </p:spPr>
      </p:pic>
      <p:pic>
        <p:nvPicPr>
          <p:cNvPr id="15" name="Picture 14">
            <a:extLst>
              <a:ext uri="{FF2B5EF4-FFF2-40B4-BE49-F238E27FC236}">
                <a16:creationId xmlns:a16="http://schemas.microsoft.com/office/drawing/2014/main" id="{432AD3FB-0B8B-3B48-93B4-F26D1535CFC4}"/>
              </a:ext>
            </a:extLst>
          </p:cNvPr>
          <p:cNvPicPr>
            <a:picLocks noChangeAspect="1"/>
          </p:cNvPicPr>
          <p:nvPr userDrawn="1"/>
        </p:nvPicPr>
        <p:blipFill>
          <a:blip r:embed="rId4"/>
          <a:srcRect/>
          <a:stretch/>
        </p:blipFill>
        <p:spPr>
          <a:xfrm>
            <a:off x="923742" y="6011474"/>
            <a:ext cx="663804" cy="664540"/>
          </a:xfrm>
          <a:prstGeom prst="rect">
            <a:avLst/>
          </a:prstGeom>
        </p:spPr>
      </p:pic>
      <p:pic>
        <p:nvPicPr>
          <p:cNvPr id="16" name="Picture 15">
            <a:extLst>
              <a:ext uri="{FF2B5EF4-FFF2-40B4-BE49-F238E27FC236}">
                <a16:creationId xmlns:a16="http://schemas.microsoft.com/office/drawing/2014/main" id="{5D6B3B9F-200F-4540-BDF9-7432372FDFB8}"/>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957070" y="6241415"/>
            <a:ext cx="6699250" cy="306705"/>
          </a:xfrm>
          <a:prstGeom prst="rect">
            <a:avLst/>
          </a:prstGeom>
        </p:spPr>
      </p:pic>
      <p:sp>
        <p:nvSpPr>
          <p:cNvPr id="17" name="Rectangle 16">
            <a:extLst>
              <a:ext uri="{FF2B5EF4-FFF2-40B4-BE49-F238E27FC236}">
                <a16:creationId xmlns:a16="http://schemas.microsoft.com/office/drawing/2014/main" id="{D2A74B25-5089-964C-A7A7-B17C19435823}"/>
              </a:ext>
            </a:extLst>
          </p:cNvPr>
          <p:cNvSpPr/>
          <p:nvPr userDrawn="1"/>
        </p:nvSpPr>
        <p:spPr>
          <a:xfrm>
            <a:off x="2068795" y="6291439"/>
            <a:ext cx="5465066" cy="215444"/>
          </a:xfrm>
          <a:prstGeom prst="rect">
            <a:avLst/>
          </a:prstGeom>
        </p:spPr>
        <p:txBody>
          <a:bodyPr wrap="square">
            <a:spAutoFit/>
          </a:bodyPr>
          <a:lstStyle/>
          <a:p>
            <a:r>
              <a:rPr lang="en-GB" sz="800" b="0" i="0" kern="1200" dirty="0">
                <a:solidFill>
                  <a:schemeClr val="bg1"/>
                </a:solidFill>
                <a:effectLst/>
                <a:latin typeface="Arial" panose="020B0604020202020204" pitchFamily="34" charset="0"/>
                <a:ea typeface="+mn-ea"/>
                <a:cs typeface="Arial" panose="020B0604020202020204" pitchFamily="34" charset="0"/>
              </a:rPr>
              <a:t>Bute • Helensburgh • Islay • Oban • Mull • Campbeltown • Iona • Dunoon • Tiree • </a:t>
            </a:r>
            <a:r>
              <a:rPr lang="en-GB" sz="800" b="0" i="0" kern="1200" dirty="0" err="1">
                <a:solidFill>
                  <a:schemeClr val="bg1"/>
                </a:solidFill>
                <a:effectLst/>
                <a:latin typeface="Arial" panose="020B0604020202020204" pitchFamily="34" charset="0"/>
                <a:ea typeface="+mn-ea"/>
                <a:cs typeface="Arial" panose="020B0604020202020204" pitchFamily="34" charset="0"/>
              </a:rPr>
              <a:t>Lochgilphead</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Seil</a:t>
            </a:r>
            <a:r>
              <a:rPr lang="en-GB" sz="800" b="0" i="0" kern="1200" dirty="0">
                <a:solidFill>
                  <a:schemeClr val="bg1"/>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8935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39E02D-F292-9A48-8B1B-983DF1B444B9}"/>
              </a:ext>
            </a:extLst>
          </p:cNvPr>
          <p:cNvSpPr/>
          <p:nvPr userDrawn="1"/>
        </p:nvSpPr>
        <p:spPr>
          <a:xfrm>
            <a:off x="485023" y="493100"/>
            <a:ext cx="8182127" cy="2652264"/>
          </a:xfrm>
          <a:prstGeom prst="rect">
            <a:avLst/>
          </a:prstGeom>
          <a:gradFill flip="none" rotWithShape="1">
            <a:gsLst>
              <a:gs pos="0">
                <a:srgbClr val="B9C7D1">
                  <a:tint val="66000"/>
                  <a:satMod val="160000"/>
                </a:srgbClr>
              </a:gs>
              <a:gs pos="31000">
                <a:srgbClr val="B9C7D1">
                  <a:tint val="44500"/>
                  <a:satMod val="160000"/>
                </a:srgbClr>
              </a:gs>
              <a:gs pos="77000">
                <a:srgbClr val="B9C7D1">
                  <a:tint val="23500"/>
                  <a:satMod val="160000"/>
                  <a:lumMod val="0"/>
                  <a:lumOff val="10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A51F63-D011-BB42-A0B3-DC238680D378}"/>
              </a:ext>
            </a:extLst>
          </p:cNvPr>
          <p:cNvPicPr>
            <a:picLocks noChangeAspect="1"/>
          </p:cNvPicPr>
          <p:nvPr userDrawn="1"/>
        </p:nvPicPr>
        <p:blipFill rotWithShape="1">
          <a:blip r:embed="rId2">
            <a:alphaModFix amt="21000"/>
            <a:duotone>
              <a:prstClr val="black"/>
              <a:schemeClr val="tx2">
                <a:tint val="45000"/>
                <a:satMod val="400000"/>
              </a:schemeClr>
            </a:duotone>
          </a:blip>
          <a:srcRect t="2286" r="50000" b="41714"/>
          <a:stretch/>
        </p:blipFill>
        <p:spPr>
          <a:xfrm>
            <a:off x="5115600" y="3017520"/>
            <a:ext cx="4028400" cy="3840480"/>
          </a:xfrm>
          <a:prstGeom prst="rect">
            <a:avLst/>
          </a:prstGeom>
        </p:spPr>
      </p:pic>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0" name="Rectangle 19">
            <a:extLst>
              <a:ext uri="{FF2B5EF4-FFF2-40B4-BE49-F238E27FC236}">
                <a16:creationId xmlns:a16="http://schemas.microsoft.com/office/drawing/2014/main" id="{BE08E78E-F5CB-CB4C-B29E-635DBD5AC487}"/>
              </a:ext>
            </a:extLst>
          </p:cNvPr>
          <p:cNvSpPr/>
          <p:nvPr userDrawn="1"/>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A3274A6F-0621-BE4C-9F80-84C0D31E4CBD}"/>
              </a:ext>
            </a:extLst>
          </p:cNvPr>
          <p:cNvPicPr>
            <a:picLocks noChangeAspect="1"/>
          </p:cNvPicPr>
          <p:nvPr userDrawn="1"/>
        </p:nvPicPr>
        <p:blipFill>
          <a:blip r:embed="rId3"/>
          <a:stretch>
            <a:fillRect/>
          </a:stretch>
        </p:blipFill>
        <p:spPr>
          <a:xfrm>
            <a:off x="7815857" y="507543"/>
            <a:ext cx="545374" cy="468016"/>
          </a:xfrm>
          <a:prstGeom prst="rect">
            <a:avLst/>
          </a:prstGeom>
        </p:spPr>
      </p:pic>
      <p:pic>
        <p:nvPicPr>
          <p:cNvPr id="15" name="Picture 14">
            <a:extLst>
              <a:ext uri="{FF2B5EF4-FFF2-40B4-BE49-F238E27FC236}">
                <a16:creationId xmlns:a16="http://schemas.microsoft.com/office/drawing/2014/main" id="{9F8CE4C6-23FA-1640-996B-3A4CEF8913EF}"/>
              </a:ext>
            </a:extLst>
          </p:cNvPr>
          <p:cNvPicPr>
            <a:picLocks noChangeAspect="1"/>
          </p:cNvPicPr>
          <p:nvPr userDrawn="1"/>
        </p:nvPicPr>
        <p:blipFill>
          <a:blip r:embed="rId4"/>
          <a:srcRect/>
          <a:stretch/>
        </p:blipFill>
        <p:spPr>
          <a:xfrm>
            <a:off x="923742" y="6011474"/>
            <a:ext cx="663804" cy="664540"/>
          </a:xfrm>
          <a:prstGeom prst="rect">
            <a:avLst/>
          </a:prstGeom>
        </p:spPr>
      </p:pic>
      <p:pic>
        <p:nvPicPr>
          <p:cNvPr id="16" name="Picture 15">
            <a:extLst>
              <a:ext uri="{FF2B5EF4-FFF2-40B4-BE49-F238E27FC236}">
                <a16:creationId xmlns:a16="http://schemas.microsoft.com/office/drawing/2014/main" id="{1AA382E9-B671-EC41-A1AB-D035F3B6225F}"/>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957070" y="6241415"/>
            <a:ext cx="6699250" cy="306705"/>
          </a:xfrm>
          <a:prstGeom prst="rect">
            <a:avLst/>
          </a:prstGeom>
        </p:spPr>
      </p:pic>
      <p:sp>
        <p:nvSpPr>
          <p:cNvPr id="17" name="Rectangle 16">
            <a:extLst>
              <a:ext uri="{FF2B5EF4-FFF2-40B4-BE49-F238E27FC236}">
                <a16:creationId xmlns:a16="http://schemas.microsoft.com/office/drawing/2014/main" id="{5460DFEA-0D1D-CA45-A20E-1CC9A22F5878}"/>
              </a:ext>
            </a:extLst>
          </p:cNvPr>
          <p:cNvSpPr/>
          <p:nvPr userDrawn="1"/>
        </p:nvSpPr>
        <p:spPr>
          <a:xfrm>
            <a:off x="2068795" y="6291439"/>
            <a:ext cx="5465066" cy="215444"/>
          </a:xfrm>
          <a:prstGeom prst="rect">
            <a:avLst/>
          </a:prstGeom>
        </p:spPr>
        <p:txBody>
          <a:bodyPr wrap="square">
            <a:spAutoFit/>
          </a:bodyPr>
          <a:lstStyle/>
          <a:p>
            <a:r>
              <a:rPr lang="en-GB" sz="800" b="0" i="0" kern="1200" dirty="0">
                <a:solidFill>
                  <a:schemeClr val="bg1"/>
                </a:solidFill>
                <a:effectLst/>
                <a:latin typeface="Arial" panose="020B0604020202020204" pitchFamily="34" charset="0"/>
                <a:ea typeface="+mn-ea"/>
                <a:cs typeface="Arial" panose="020B0604020202020204" pitchFamily="34" charset="0"/>
              </a:rPr>
              <a:t>Bute • Helensburgh • Islay • Oban • Mull • Campbeltown • Iona • Dunoon • Tiree • </a:t>
            </a:r>
            <a:r>
              <a:rPr lang="en-GB" sz="800" b="0" i="0" kern="1200" dirty="0" err="1">
                <a:solidFill>
                  <a:schemeClr val="bg1"/>
                </a:solidFill>
                <a:effectLst/>
                <a:latin typeface="Arial" panose="020B0604020202020204" pitchFamily="34" charset="0"/>
                <a:ea typeface="+mn-ea"/>
                <a:cs typeface="Arial" panose="020B0604020202020204" pitchFamily="34" charset="0"/>
              </a:rPr>
              <a:t>Lochgilphead</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Seil</a:t>
            </a:r>
            <a:r>
              <a:rPr lang="en-GB" sz="800" b="0" i="0" kern="1200" dirty="0">
                <a:solidFill>
                  <a:schemeClr val="bg1"/>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68846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g"/><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EBA723-7EDB-A344-97F0-4127AF271D19}"/>
              </a:ext>
            </a:extLst>
          </p:cNvPr>
          <p:cNvSpPr/>
          <p:nvPr userDrawn="1"/>
        </p:nvSpPr>
        <p:spPr>
          <a:xfrm>
            <a:off x="590843" y="507543"/>
            <a:ext cx="8065477" cy="1280360"/>
          </a:xfrm>
          <a:prstGeom prst="rect">
            <a:avLst/>
          </a:prstGeom>
          <a:gradFill flip="none" rotWithShape="1">
            <a:gsLst>
              <a:gs pos="0">
                <a:srgbClr val="B9C7D1">
                  <a:tint val="66000"/>
                  <a:satMod val="160000"/>
                </a:srgbClr>
              </a:gs>
              <a:gs pos="31000">
                <a:srgbClr val="B9C7D1">
                  <a:tint val="44500"/>
                  <a:satMod val="160000"/>
                </a:srgbClr>
              </a:gs>
              <a:gs pos="77000">
                <a:srgbClr val="B9C7D1">
                  <a:tint val="23500"/>
                  <a:satMod val="160000"/>
                  <a:lumMod val="0"/>
                  <a:lumOff val="10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B700C2-1E62-974F-B936-6B3A706F6DD4}"/>
              </a:ext>
            </a:extLst>
          </p:cNvPr>
          <p:cNvPicPr>
            <a:picLocks noChangeAspect="1"/>
          </p:cNvPicPr>
          <p:nvPr userDrawn="1"/>
        </p:nvPicPr>
        <p:blipFill rotWithShape="1">
          <a:blip r:embed="rId15">
            <a:alphaModFix amt="21000"/>
            <a:duotone>
              <a:prstClr val="black"/>
              <a:schemeClr val="tx2">
                <a:tint val="45000"/>
                <a:satMod val="400000"/>
              </a:schemeClr>
            </a:duotone>
          </a:blip>
          <a:srcRect t="2286" r="50000" b="41714"/>
          <a:stretch/>
        </p:blipFill>
        <p:spPr>
          <a:xfrm>
            <a:off x="5115600" y="3017520"/>
            <a:ext cx="4028400" cy="3840480"/>
          </a:xfrm>
          <a:prstGeom prst="rect">
            <a:avLst/>
          </a:prstGeom>
        </p:spPr>
      </p:pic>
      <p:sp>
        <p:nvSpPr>
          <p:cNvPr id="2" name="Title Placeholder 1"/>
          <p:cNvSpPr>
            <a:spLocks noGrp="1"/>
          </p:cNvSpPr>
          <p:nvPr>
            <p:ph type="title"/>
          </p:nvPr>
        </p:nvSpPr>
        <p:spPr bwMode="gray">
          <a:xfrm>
            <a:off x="864382" y="800888"/>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Rectangle 25"/>
          <p:cNvSpPr/>
          <p:nvPr/>
        </p:nvSpPr>
        <p:spPr>
          <a:xfrm>
            <a:off x="7745644" y="0"/>
            <a:ext cx="685800" cy="1099458"/>
          </a:xfrm>
          <a:prstGeom prst="rect">
            <a:avLst/>
          </a:prstGeom>
          <a:solidFill>
            <a:srgbClr val="C2D0E1"/>
          </a:solidFill>
          <a:ln>
            <a:noFill/>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BB978E3F-7A6C-494E-A58F-FEB2EF456A9F}"/>
              </a:ext>
            </a:extLst>
          </p:cNvPr>
          <p:cNvPicPr>
            <a:picLocks noChangeAspect="1"/>
          </p:cNvPicPr>
          <p:nvPr userDrawn="1"/>
        </p:nvPicPr>
        <p:blipFill>
          <a:blip r:embed="rId16"/>
          <a:stretch>
            <a:fillRect/>
          </a:stretch>
        </p:blipFill>
        <p:spPr>
          <a:xfrm>
            <a:off x="7815857" y="507543"/>
            <a:ext cx="545374" cy="468016"/>
          </a:xfrm>
          <a:prstGeom prst="rect">
            <a:avLst/>
          </a:prstGeom>
        </p:spPr>
      </p:pic>
      <p:pic>
        <p:nvPicPr>
          <p:cNvPr id="15" name="Picture 14">
            <a:extLst>
              <a:ext uri="{FF2B5EF4-FFF2-40B4-BE49-F238E27FC236}">
                <a16:creationId xmlns:a16="http://schemas.microsoft.com/office/drawing/2014/main" id="{6BAC8CCE-A7BF-E543-B706-33BA393617DA}"/>
              </a:ext>
            </a:extLst>
          </p:cNvPr>
          <p:cNvPicPr>
            <a:picLocks noChangeAspect="1"/>
          </p:cNvPicPr>
          <p:nvPr userDrawn="1"/>
        </p:nvPicPr>
        <p:blipFill>
          <a:blip r:embed="rId17"/>
          <a:srcRect/>
          <a:stretch/>
        </p:blipFill>
        <p:spPr>
          <a:xfrm>
            <a:off x="923742" y="6011474"/>
            <a:ext cx="663804" cy="664540"/>
          </a:xfrm>
          <a:prstGeom prst="rect">
            <a:avLst/>
          </a:prstGeom>
        </p:spPr>
      </p:pic>
      <p:pic>
        <p:nvPicPr>
          <p:cNvPr id="16" name="Picture 15">
            <a:extLst>
              <a:ext uri="{FF2B5EF4-FFF2-40B4-BE49-F238E27FC236}">
                <a16:creationId xmlns:a16="http://schemas.microsoft.com/office/drawing/2014/main" id="{493CF693-3E49-E74C-A271-BE46A21FE1BE}"/>
              </a:ext>
            </a:extLst>
          </p:cNvPr>
          <p:cNvPicPr/>
          <p:nvPr userDrawn="1"/>
        </p:nvPicPr>
        <p:blipFill>
          <a:blip r:embed="rId18" cstate="print">
            <a:extLst>
              <a:ext uri="{28A0092B-C50C-407E-A947-70E740481C1C}">
                <a14:useLocalDpi xmlns:a14="http://schemas.microsoft.com/office/drawing/2010/main" val="0"/>
              </a:ext>
            </a:extLst>
          </a:blip>
          <a:stretch>
            <a:fillRect/>
          </a:stretch>
        </p:blipFill>
        <p:spPr>
          <a:xfrm>
            <a:off x="1957070" y="6241415"/>
            <a:ext cx="6699250" cy="306705"/>
          </a:xfrm>
          <a:prstGeom prst="rect">
            <a:avLst/>
          </a:prstGeom>
        </p:spPr>
      </p:pic>
      <p:sp>
        <p:nvSpPr>
          <p:cNvPr id="17" name="Rectangle 16">
            <a:extLst>
              <a:ext uri="{FF2B5EF4-FFF2-40B4-BE49-F238E27FC236}">
                <a16:creationId xmlns:a16="http://schemas.microsoft.com/office/drawing/2014/main" id="{1FABB556-4116-6049-991F-0969D8FFCF2F}"/>
              </a:ext>
            </a:extLst>
          </p:cNvPr>
          <p:cNvSpPr/>
          <p:nvPr userDrawn="1"/>
        </p:nvSpPr>
        <p:spPr>
          <a:xfrm>
            <a:off x="2068795" y="6291439"/>
            <a:ext cx="5465066" cy="215444"/>
          </a:xfrm>
          <a:prstGeom prst="rect">
            <a:avLst/>
          </a:prstGeom>
        </p:spPr>
        <p:txBody>
          <a:bodyPr wrap="square">
            <a:spAutoFit/>
          </a:bodyPr>
          <a:lstStyle/>
          <a:p>
            <a:r>
              <a:rPr lang="en-GB" sz="800" b="0" i="0" kern="1200" dirty="0">
                <a:solidFill>
                  <a:schemeClr val="bg1"/>
                </a:solidFill>
                <a:effectLst/>
                <a:latin typeface="Arial" panose="020B0604020202020204" pitchFamily="34" charset="0"/>
                <a:ea typeface="+mn-ea"/>
                <a:cs typeface="Arial" panose="020B0604020202020204" pitchFamily="34" charset="0"/>
              </a:rPr>
              <a:t>Bute • Helensburgh • Islay • Oban • Mull • Campbeltown • Iona • Dunoon • Tiree • </a:t>
            </a:r>
            <a:r>
              <a:rPr lang="en-GB" sz="800" b="0" i="0" kern="1200" dirty="0" err="1">
                <a:solidFill>
                  <a:schemeClr val="bg1"/>
                </a:solidFill>
                <a:effectLst/>
                <a:latin typeface="Arial" panose="020B0604020202020204" pitchFamily="34" charset="0"/>
                <a:ea typeface="+mn-ea"/>
                <a:cs typeface="Arial" panose="020B0604020202020204" pitchFamily="34" charset="0"/>
              </a:rPr>
              <a:t>Lochgilphead</a:t>
            </a:r>
            <a:r>
              <a:rPr lang="en-GB" sz="800" b="0" i="0" kern="1200" dirty="0">
                <a:solidFill>
                  <a:schemeClr val="bg1"/>
                </a:solidFill>
                <a:effectLst/>
                <a:latin typeface="Arial" panose="020B0604020202020204" pitchFamily="34" charset="0"/>
                <a:ea typeface="+mn-ea"/>
                <a:cs typeface="Arial" panose="020B0604020202020204" pitchFamily="34" charset="0"/>
              </a:rPr>
              <a:t> • </a:t>
            </a:r>
            <a:r>
              <a:rPr lang="en-GB" sz="800" b="0" i="0" kern="1200" dirty="0" err="1">
                <a:solidFill>
                  <a:schemeClr val="bg1"/>
                </a:solidFill>
                <a:effectLst/>
                <a:latin typeface="Arial" panose="020B0604020202020204" pitchFamily="34" charset="0"/>
                <a:ea typeface="+mn-ea"/>
                <a:cs typeface="Arial" panose="020B0604020202020204" pitchFamily="34" charset="0"/>
              </a:rPr>
              <a:t>Seil</a:t>
            </a:r>
            <a:r>
              <a:rPr lang="en-GB" sz="800" b="0" i="0" kern="1200" dirty="0">
                <a:solidFill>
                  <a:schemeClr val="bg1"/>
                </a:solidFill>
                <a:effectLst/>
                <a:latin typeface="Arial" panose="020B0604020202020204" pitchFamily="34" charset="0"/>
                <a:ea typeface="+mn-ea"/>
                <a:cs typeface="Arial" panose="020B0604020202020204" pitchFamily="34" charset="0"/>
              </a:rPr>
              <a:t> …</a:t>
            </a:r>
          </a:p>
        </p:txBody>
      </p:sp>
      <p:sp>
        <p:nvSpPr>
          <p:cNvPr id="5" name="TextBox 4">
            <a:extLst>
              <a:ext uri="{FF2B5EF4-FFF2-40B4-BE49-F238E27FC236}">
                <a16:creationId xmlns:a16="http://schemas.microsoft.com/office/drawing/2014/main" id="{3E711724-3BC5-9B93-01A5-B06E95FA5C43}"/>
              </a:ext>
            </a:extLst>
          </p:cNvPr>
          <p:cNvSpPr txBox="1"/>
          <p:nvPr userDrawn="1">
            <p:extLst>
              <p:ext uri="{1162E1C5-73C7-4A58-AE30-91384D911F3F}">
                <p184:classification xmlns:p184="http://schemas.microsoft.com/office/powerpoint/2018/4/main" val="hdr"/>
              </p:ext>
            </p:extLst>
          </p:nvPr>
        </p:nvSpPr>
        <p:spPr>
          <a:xfrm>
            <a:off x="63500" y="63500"/>
            <a:ext cx="1341438" cy="167640"/>
          </a:xfrm>
          <a:prstGeom prst="rect">
            <a:avLst/>
          </a:prstGeom>
        </p:spPr>
        <p:txBody>
          <a:bodyPr horzOverflow="overflow" lIns="0" tIns="0" rIns="0" bIns="0">
            <a:spAutoFit/>
          </a:bodyPr>
          <a:lstStyle/>
          <a:p>
            <a:pPr algn="l"/>
            <a:r>
              <a:rPr lang="en-GB" sz="1100">
                <a:solidFill>
                  <a:srgbClr val="0000FF"/>
                </a:solidFill>
                <a:latin typeface="Calibri" panose="020F0502020204030204" pitchFamily="34" charset="0"/>
                <a:ea typeface="Calibri" panose="020F0502020204030204" pitchFamily="34" charset="0"/>
                <a:cs typeface="Calibri" panose="020F0502020204030204" pitchFamily="34" charset="0"/>
              </a:rPr>
              <a:t>Classification: OFFICIAL</a:t>
            </a:r>
          </a:p>
        </p:txBody>
      </p:sp>
    </p:spTree>
    <p:extLst>
      <p:ext uri="{BB962C8B-B14F-4D97-AF65-F5344CB8AC3E}">
        <p14:creationId xmlns:p14="http://schemas.microsoft.com/office/powerpoint/2010/main" val="20707218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81" r:id="rId6"/>
    <p:sldLayoutId id="2147483682" r:id="rId7"/>
    <p:sldLayoutId id="2147483683" r:id="rId8"/>
    <p:sldLayoutId id="2147483685" r:id="rId9"/>
    <p:sldLayoutId id="2147483686" r:id="rId10"/>
    <p:sldLayoutId id="2147483687" r:id="rId11"/>
    <p:sldLayoutId id="2147483688" r:id="rId12"/>
    <p:sldLayoutId id="2147483689" r:id="rId13"/>
  </p:sldLayoutIdLst>
  <p:hf sldNum="0" hdr="0" dt="0"/>
  <p:txStyles>
    <p:titleStyle>
      <a:lvl1pPr algn="l" defTabSz="457200" rtl="0" eaLnBrk="1" latinLnBrk="0" hangingPunct="1">
        <a:spcBef>
          <a:spcPct val="0"/>
        </a:spcBef>
        <a:buNone/>
        <a:defRPr sz="3200" b="0" i="0" kern="1200">
          <a:solidFill>
            <a:srgbClr val="0422AC"/>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B050"/>
        </a:buClr>
        <a:buSzPct val="80000"/>
        <a:buFont typeface="Wingdings 3" charset="2"/>
        <a:buChar char=""/>
        <a:defRPr sz="1800" b="0" i="0" kern="1200">
          <a:solidFill>
            <a:srgbClr val="0422AC"/>
          </a:solidFill>
          <a:latin typeface="+mn-lt"/>
          <a:ea typeface="+mn-ea"/>
          <a:cs typeface="+mn-cs"/>
        </a:defRPr>
      </a:lvl1pPr>
      <a:lvl2pPr marL="685800" indent="-283464" algn="l" defTabSz="457200" rtl="0" eaLnBrk="1" latinLnBrk="0" hangingPunct="1">
        <a:spcBef>
          <a:spcPts val="1000"/>
        </a:spcBef>
        <a:spcAft>
          <a:spcPts val="0"/>
        </a:spcAft>
        <a:buClr>
          <a:srgbClr val="00B050"/>
        </a:buClr>
        <a:buSzPct val="80000"/>
        <a:buFont typeface="Wingdings 3" charset="2"/>
        <a:buChar char=""/>
        <a:defRPr sz="1600" b="0" i="0" kern="1200">
          <a:solidFill>
            <a:srgbClr val="0422AC"/>
          </a:solidFill>
          <a:latin typeface="+mn-lt"/>
          <a:ea typeface="+mn-ea"/>
          <a:cs typeface="+mn-cs"/>
        </a:defRPr>
      </a:lvl2pPr>
      <a:lvl3pPr marL="960120" indent="-228600" algn="l" defTabSz="457200" rtl="0" eaLnBrk="1" latinLnBrk="0" hangingPunct="1">
        <a:spcBef>
          <a:spcPts val="1000"/>
        </a:spcBef>
        <a:spcAft>
          <a:spcPts val="0"/>
        </a:spcAft>
        <a:buClr>
          <a:srgbClr val="00B050"/>
        </a:buClr>
        <a:buSzPct val="80000"/>
        <a:buFont typeface="Wingdings 3" charset="2"/>
        <a:buChar char=""/>
        <a:defRPr sz="1400" b="0" i="0" kern="1200">
          <a:solidFill>
            <a:srgbClr val="0422AC"/>
          </a:solidFill>
          <a:latin typeface="+mn-lt"/>
          <a:ea typeface="+mn-ea"/>
          <a:cs typeface="+mn-cs"/>
        </a:defRPr>
      </a:lvl3pPr>
      <a:lvl4pPr marL="1234440" indent="-228600" algn="l" defTabSz="457200" rtl="0" eaLnBrk="1" latinLnBrk="0" hangingPunct="1">
        <a:spcBef>
          <a:spcPts val="1000"/>
        </a:spcBef>
        <a:spcAft>
          <a:spcPts val="0"/>
        </a:spcAft>
        <a:buClr>
          <a:srgbClr val="00B050"/>
        </a:buClr>
        <a:buSzPct val="80000"/>
        <a:buFont typeface="Wingdings 3" charset="2"/>
        <a:buChar char=""/>
        <a:defRPr sz="1200" b="0" i="0" kern="1200">
          <a:solidFill>
            <a:srgbClr val="0422AC"/>
          </a:solidFill>
          <a:latin typeface="+mn-lt"/>
          <a:ea typeface="+mn-ea"/>
          <a:cs typeface="+mn-cs"/>
        </a:defRPr>
      </a:lvl4pPr>
      <a:lvl5pPr marL="1508760" indent="-228600" algn="l" defTabSz="457200" rtl="0" eaLnBrk="1" latinLnBrk="0" hangingPunct="1">
        <a:spcBef>
          <a:spcPts val="1000"/>
        </a:spcBef>
        <a:spcAft>
          <a:spcPts val="0"/>
        </a:spcAft>
        <a:buClr>
          <a:srgbClr val="00B050"/>
        </a:buClr>
        <a:buSzPct val="80000"/>
        <a:buFont typeface="Wingdings 3" charset="2"/>
        <a:buChar char=""/>
        <a:defRPr sz="1200" b="0" i="0" kern="1200">
          <a:solidFill>
            <a:srgbClr val="0422AC"/>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9BE054-B858-3344-89C7-DCF1CFEAA258}"/>
              </a:ext>
            </a:extLst>
          </p:cNvPr>
          <p:cNvSpPr>
            <a:spLocks noGrp="1"/>
          </p:cNvSpPr>
          <p:nvPr>
            <p:ph type="ctrTitle"/>
          </p:nvPr>
        </p:nvSpPr>
        <p:spPr>
          <a:xfrm>
            <a:off x="461200" y="1482863"/>
            <a:ext cx="8206811" cy="1697303"/>
          </a:xfrm>
        </p:spPr>
        <p:txBody>
          <a:bodyPr anchor="t"/>
          <a:lstStyle>
            <a:lvl1pPr>
              <a:defRPr sz="4800">
                <a:solidFill>
                  <a:srgbClr val="0422AC"/>
                </a:solidFill>
              </a:defRPr>
            </a:lvl1pPr>
          </a:lstStyle>
          <a:p>
            <a:r>
              <a:rPr lang="en-US" dirty="0"/>
              <a:t>Local Place Plans (LPP’s)</a:t>
            </a:r>
            <a:br>
              <a:rPr lang="en-US" dirty="0"/>
            </a:br>
            <a:br>
              <a:rPr lang="en-US" dirty="0"/>
            </a:br>
            <a:endParaRPr lang="en-US" dirty="0"/>
          </a:p>
        </p:txBody>
      </p:sp>
      <p:sp>
        <p:nvSpPr>
          <p:cNvPr id="9" name="Subtitle 2">
            <a:extLst>
              <a:ext uri="{FF2B5EF4-FFF2-40B4-BE49-F238E27FC236}">
                <a16:creationId xmlns:a16="http://schemas.microsoft.com/office/drawing/2014/main" id="{CFEB99C2-417E-C140-9F3D-7F5DAC326E6C}"/>
              </a:ext>
            </a:extLst>
          </p:cNvPr>
          <p:cNvSpPr>
            <a:spLocks noGrp="1"/>
          </p:cNvSpPr>
          <p:nvPr>
            <p:ph type="subTitle" idx="1"/>
          </p:nvPr>
        </p:nvSpPr>
        <p:spPr>
          <a:xfrm>
            <a:off x="567672" y="4324667"/>
            <a:ext cx="3493282" cy="576596"/>
          </a:xfrm>
        </p:spPr>
        <p:txBody>
          <a:bodyPr anchor="t">
            <a:normAutofit/>
          </a:bodyPr>
          <a:lstStyle>
            <a:lvl1pPr marL="0" indent="0" algn="l">
              <a:buNone/>
              <a:defRPr cap="all">
                <a:solidFill>
                  <a:srgbClr val="02A7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22</a:t>
            </a:r>
            <a:r>
              <a:rPr lang="en-US" baseline="30000" dirty="0"/>
              <a:t>ND</a:t>
            </a:r>
            <a:r>
              <a:rPr lang="en-US" dirty="0"/>
              <a:t> NOVEMBER 2024</a:t>
            </a:r>
          </a:p>
        </p:txBody>
      </p:sp>
    </p:spTree>
    <p:extLst>
      <p:ext uri="{BB962C8B-B14F-4D97-AF65-F5344CB8AC3E}">
        <p14:creationId xmlns:p14="http://schemas.microsoft.com/office/powerpoint/2010/main" val="291356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879D1-9272-5296-0C6E-4A0BED0C9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D386A-FB46-A217-74C9-8A4749BE1C62}"/>
              </a:ext>
            </a:extLst>
          </p:cNvPr>
          <p:cNvSpPr>
            <a:spLocks noGrp="1"/>
          </p:cNvSpPr>
          <p:nvPr>
            <p:ph type="title"/>
          </p:nvPr>
        </p:nvSpPr>
        <p:spPr>
          <a:xfrm>
            <a:off x="865970" y="805178"/>
            <a:ext cx="6674698" cy="709865"/>
          </a:xfrm>
        </p:spPr>
        <p:txBody>
          <a:bodyPr/>
          <a:lstStyle/>
          <a:p>
            <a:r>
              <a:rPr lang="en-US" dirty="0"/>
              <a:t>Example LPP - </a:t>
            </a:r>
            <a:r>
              <a:rPr lang="en-US" dirty="0" err="1"/>
              <a:t>Luing</a:t>
            </a:r>
            <a:endParaRPr lang="en-US" dirty="0"/>
          </a:p>
        </p:txBody>
      </p:sp>
      <p:pic>
        <p:nvPicPr>
          <p:cNvPr id="4" name="Picture 3">
            <a:extLst>
              <a:ext uri="{FF2B5EF4-FFF2-40B4-BE49-F238E27FC236}">
                <a16:creationId xmlns:a16="http://schemas.microsoft.com/office/drawing/2014/main" id="{98ECB789-B763-8923-CCC3-5C5DEF930EEC}"/>
              </a:ext>
            </a:extLst>
          </p:cNvPr>
          <p:cNvPicPr>
            <a:picLocks noChangeAspect="1"/>
          </p:cNvPicPr>
          <p:nvPr/>
        </p:nvPicPr>
        <p:blipFill>
          <a:blip r:embed="rId3"/>
          <a:srcRect t="4816"/>
          <a:stretch/>
        </p:blipFill>
        <p:spPr>
          <a:xfrm>
            <a:off x="776177" y="1419345"/>
            <a:ext cx="3701268" cy="2517539"/>
          </a:xfrm>
          <a:prstGeom prst="rect">
            <a:avLst/>
          </a:prstGeom>
        </p:spPr>
      </p:pic>
      <p:pic>
        <p:nvPicPr>
          <p:cNvPr id="17" name="Picture 16">
            <a:extLst>
              <a:ext uri="{FF2B5EF4-FFF2-40B4-BE49-F238E27FC236}">
                <a16:creationId xmlns:a16="http://schemas.microsoft.com/office/drawing/2014/main" id="{4DC223EB-218D-9FFC-37A2-2C208A90FC04}"/>
              </a:ext>
            </a:extLst>
          </p:cNvPr>
          <p:cNvPicPr>
            <a:picLocks noChangeAspect="1"/>
          </p:cNvPicPr>
          <p:nvPr/>
        </p:nvPicPr>
        <p:blipFill>
          <a:blip r:embed="rId4"/>
          <a:srcRect t="4711"/>
          <a:stretch/>
        </p:blipFill>
        <p:spPr>
          <a:xfrm>
            <a:off x="4585106" y="1419344"/>
            <a:ext cx="3861001" cy="2576581"/>
          </a:xfrm>
          <a:prstGeom prst="rect">
            <a:avLst/>
          </a:prstGeom>
        </p:spPr>
      </p:pic>
      <p:pic>
        <p:nvPicPr>
          <p:cNvPr id="19" name="Picture 18">
            <a:extLst>
              <a:ext uri="{FF2B5EF4-FFF2-40B4-BE49-F238E27FC236}">
                <a16:creationId xmlns:a16="http://schemas.microsoft.com/office/drawing/2014/main" id="{D9392C65-7365-7FEE-0910-6BE4402FD799}"/>
              </a:ext>
            </a:extLst>
          </p:cNvPr>
          <p:cNvPicPr>
            <a:picLocks noChangeAspect="1"/>
          </p:cNvPicPr>
          <p:nvPr/>
        </p:nvPicPr>
        <p:blipFill>
          <a:blip r:embed="rId5"/>
          <a:srcRect b="15206"/>
          <a:stretch/>
        </p:blipFill>
        <p:spPr>
          <a:xfrm>
            <a:off x="2775099" y="3902121"/>
            <a:ext cx="3857690" cy="2275391"/>
          </a:xfrm>
          <a:prstGeom prst="rect">
            <a:avLst/>
          </a:prstGeom>
        </p:spPr>
      </p:pic>
      <p:pic>
        <p:nvPicPr>
          <p:cNvPr id="21" name="Picture 20">
            <a:extLst>
              <a:ext uri="{FF2B5EF4-FFF2-40B4-BE49-F238E27FC236}">
                <a16:creationId xmlns:a16="http://schemas.microsoft.com/office/drawing/2014/main" id="{CA91FD3D-66F3-4A78-5FF2-4DD3D008AF58}"/>
              </a:ext>
            </a:extLst>
          </p:cNvPr>
          <p:cNvPicPr>
            <a:picLocks noChangeAspect="1"/>
          </p:cNvPicPr>
          <p:nvPr/>
        </p:nvPicPr>
        <p:blipFill>
          <a:blip r:embed="rId6"/>
          <a:srcRect l="725" t="3496" r="-725" b="14879"/>
          <a:stretch/>
        </p:blipFill>
        <p:spPr>
          <a:xfrm>
            <a:off x="865971" y="3902121"/>
            <a:ext cx="1909128" cy="2190332"/>
          </a:xfrm>
          <a:prstGeom prst="rect">
            <a:avLst/>
          </a:prstGeom>
        </p:spPr>
      </p:pic>
      <p:pic>
        <p:nvPicPr>
          <p:cNvPr id="23" name="Picture 22">
            <a:extLst>
              <a:ext uri="{FF2B5EF4-FFF2-40B4-BE49-F238E27FC236}">
                <a16:creationId xmlns:a16="http://schemas.microsoft.com/office/drawing/2014/main" id="{73529534-7480-50C4-B52E-CF3C12DD709F}"/>
              </a:ext>
            </a:extLst>
          </p:cNvPr>
          <p:cNvPicPr>
            <a:picLocks noChangeAspect="1"/>
          </p:cNvPicPr>
          <p:nvPr/>
        </p:nvPicPr>
        <p:blipFill>
          <a:blip r:embed="rId7"/>
          <a:srcRect t="6717" b="7376"/>
          <a:stretch/>
        </p:blipFill>
        <p:spPr>
          <a:xfrm>
            <a:off x="6632789" y="3936885"/>
            <a:ext cx="1799476" cy="2275391"/>
          </a:xfrm>
          <a:prstGeom prst="rect">
            <a:avLst/>
          </a:prstGeom>
        </p:spPr>
      </p:pic>
    </p:spTree>
    <p:extLst>
      <p:ext uri="{BB962C8B-B14F-4D97-AF65-F5344CB8AC3E}">
        <p14:creationId xmlns:p14="http://schemas.microsoft.com/office/powerpoint/2010/main" val="147269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Example LPP - </a:t>
            </a:r>
            <a:r>
              <a:rPr lang="en-US" dirty="0" err="1"/>
              <a:t>Strathfillan</a:t>
            </a:r>
            <a:endParaRPr lang="en-US" dirty="0"/>
          </a:p>
        </p:txBody>
      </p:sp>
      <p:pic>
        <p:nvPicPr>
          <p:cNvPr id="5" name="Picture 4"/>
          <p:cNvPicPr>
            <a:picLocks noChangeAspect="1"/>
          </p:cNvPicPr>
          <p:nvPr/>
        </p:nvPicPr>
        <p:blipFill>
          <a:blip r:embed="rId3"/>
          <a:stretch>
            <a:fillRect/>
          </a:stretch>
        </p:blipFill>
        <p:spPr>
          <a:xfrm>
            <a:off x="664208" y="1515043"/>
            <a:ext cx="1714496" cy="2422939"/>
          </a:xfrm>
          <a:prstGeom prst="rect">
            <a:avLst/>
          </a:prstGeom>
          <a:ln w="19050">
            <a:solidFill>
              <a:srgbClr val="92D050"/>
            </a:solidFill>
          </a:ln>
        </p:spPr>
      </p:pic>
      <p:pic>
        <p:nvPicPr>
          <p:cNvPr id="6" name="Picture 5"/>
          <p:cNvPicPr>
            <a:picLocks noChangeAspect="1"/>
          </p:cNvPicPr>
          <p:nvPr/>
        </p:nvPicPr>
        <p:blipFill>
          <a:blip r:embed="rId4"/>
          <a:stretch>
            <a:fillRect/>
          </a:stretch>
        </p:blipFill>
        <p:spPr>
          <a:xfrm>
            <a:off x="6752843" y="2211031"/>
            <a:ext cx="1705151" cy="2422939"/>
          </a:xfrm>
          <a:prstGeom prst="rect">
            <a:avLst/>
          </a:prstGeom>
          <a:ln w="19050">
            <a:solidFill>
              <a:srgbClr val="92D050"/>
            </a:solidFill>
          </a:ln>
        </p:spPr>
      </p:pic>
      <p:pic>
        <p:nvPicPr>
          <p:cNvPr id="7" name="Picture 6"/>
          <p:cNvPicPr>
            <a:picLocks noChangeAspect="1"/>
          </p:cNvPicPr>
          <p:nvPr/>
        </p:nvPicPr>
        <p:blipFill>
          <a:blip r:embed="rId5"/>
          <a:stretch>
            <a:fillRect/>
          </a:stretch>
        </p:blipFill>
        <p:spPr>
          <a:xfrm>
            <a:off x="1971166" y="1813218"/>
            <a:ext cx="1727720" cy="2451717"/>
          </a:xfrm>
          <a:prstGeom prst="rect">
            <a:avLst/>
          </a:prstGeom>
          <a:ln w="19050">
            <a:solidFill>
              <a:srgbClr val="92D050"/>
            </a:solidFill>
          </a:ln>
        </p:spPr>
      </p:pic>
      <p:pic>
        <p:nvPicPr>
          <p:cNvPr id="8" name="Picture 7"/>
          <p:cNvPicPr>
            <a:picLocks noChangeAspect="1"/>
          </p:cNvPicPr>
          <p:nvPr/>
        </p:nvPicPr>
        <p:blipFill>
          <a:blip r:embed="rId6"/>
          <a:stretch>
            <a:fillRect/>
          </a:stretch>
        </p:blipFill>
        <p:spPr>
          <a:xfrm>
            <a:off x="1540605" y="3513823"/>
            <a:ext cx="1721303" cy="2422939"/>
          </a:xfrm>
          <a:prstGeom prst="rect">
            <a:avLst/>
          </a:prstGeom>
          <a:ln w="19050">
            <a:solidFill>
              <a:srgbClr val="92D050"/>
            </a:solidFill>
          </a:ln>
        </p:spPr>
      </p:pic>
      <p:pic>
        <p:nvPicPr>
          <p:cNvPr id="11" name="Picture 10"/>
          <p:cNvPicPr>
            <a:picLocks noChangeAspect="1"/>
          </p:cNvPicPr>
          <p:nvPr/>
        </p:nvPicPr>
        <p:blipFill>
          <a:blip r:embed="rId7"/>
          <a:stretch>
            <a:fillRect/>
          </a:stretch>
        </p:blipFill>
        <p:spPr>
          <a:xfrm>
            <a:off x="3841135" y="1506063"/>
            <a:ext cx="1734256" cy="2462908"/>
          </a:xfrm>
          <a:prstGeom prst="rect">
            <a:avLst/>
          </a:prstGeom>
          <a:ln w="19050">
            <a:solidFill>
              <a:srgbClr val="92D050"/>
            </a:solidFill>
          </a:ln>
        </p:spPr>
      </p:pic>
      <p:pic>
        <p:nvPicPr>
          <p:cNvPr id="12" name="Picture 11"/>
          <p:cNvPicPr>
            <a:picLocks noChangeAspect="1"/>
          </p:cNvPicPr>
          <p:nvPr/>
        </p:nvPicPr>
        <p:blipFill>
          <a:blip r:embed="rId8"/>
          <a:stretch>
            <a:fillRect/>
          </a:stretch>
        </p:blipFill>
        <p:spPr>
          <a:xfrm>
            <a:off x="5869639" y="1501166"/>
            <a:ext cx="1735780" cy="2481106"/>
          </a:xfrm>
          <a:prstGeom prst="rect">
            <a:avLst/>
          </a:prstGeom>
          <a:ln w="19050">
            <a:solidFill>
              <a:srgbClr val="92D050"/>
            </a:solidFill>
          </a:ln>
        </p:spPr>
      </p:pic>
      <p:pic>
        <p:nvPicPr>
          <p:cNvPr id="9" name="Picture 8"/>
          <p:cNvPicPr>
            <a:picLocks noChangeAspect="1"/>
          </p:cNvPicPr>
          <p:nvPr/>
        </p:nvPicPr>
        <p:blipFill>
          <a:blip r:embed="rId9"/>
          <a:stretch>
            <a:fillRect/>
          </a:stretch>
        </p:blipFill>
        <p:spPr>
          <a:xfrm>
            <a:off x="3518146" y="3512478"/>
            <a:ext cx="1649053" cy="2451717"/>
          </a:xfrm>
          <a:prstGeom prst="rect">
            <a:avLst/>
          </a:prstGeom>
          <a:ln w="19050">
            <a:solidFill>
              <a:srgbClr val="92D050"/>
            </a:solidFill>
          </a:ln>
        </p:spPr>
      </p:pic>
      <p:pic>
        <p:nvPicPr>
          <p:cNvPr id="10" name="Picture 9"/>
          <p:cNvPicPr>
            <a:picLocks noChangeAspect="1"/>
          </p:cNvPicPr>
          <p:nvPr/>
        </p:nvPicPr>
        <p:blipFill>
          <a:blip r:embed="rId10"/>
          <a:stretch>
            <a:fillRect/>
          </a:stretch>
        </p:blipFill>
        <p:spPr>
          <a:xfrm>
            <a:off x="5451698" y="3513824"/>
            <a:ext cx="1719087" cy="2422939"/>
          </a:xfrm>
          <a:prstGeom prst="rect">
            <a:avLst/>
          </a:prstGeom>
          <a:ln w="19050">
            <a:solidFill>
              <a:srgbClr val="92D050"/>
            </a:solidFill>
          </a:ln>
        </p:spPr>
      </p:pic>
    </p:spTree>
    <p:extLst>
      <p:ext uri="{BB962C8B-B14F-4D97-AF65-F5344CB8AC3E}">
        <p14:creationId xmlns:p14="http://schemas.microsoft.com/office/powerpoint/2010/main" val="404288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Highland Council LPP’s</a:t>
            </a:r>
          </a:p>
        </p:txBody>
      </p:sp>
      <p:pic>
        <p:nvPicPr>
          <p:cNvPr id="5" name="Picture 4"/>
          <p:cNvPicPr>
            <a:picLocks noChangeAspect="1"/>
          </p:cNvPicPr>
          <p:nvPr/>
        </p:nvPicPr>
        <p:blipFill>
          <a:blip r:embed="rId3"/>
          <a:stretch>
            <a:fillRect/>
          </a:stretch>
        </p:blipFill>
        <p:spPr>
          <a:xfrm>
            <a:off x="1536700" y="1649545"/>
            <a:ext cx="6667499" cy="4459155"/>
          </a:xfrm>
          <a:prstGeom prst="rect">
            <a:avLst/>
          </a:prstGeom>
        </p:spPr>
      </p:pic>
    </p:spTree>
    <p:extLst>
      <p:ext uri="{BB962C8B-B14F-4D97-AF65-F5344CB8AC3E}">
        <p14:creationId xmlns:p14="http://schemas.microsoft.com/office/powerpoint/2010/main" val="4277608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Community Bodies</a:t>
            </a:r>
          </a:p>
        </p:txBody>
      </p:sp>
      <p:sp>
        <p:nvSpPr>
          <p:cNvPr id="5" name="TextBox 4"/>
          <p:cNvSpPr txBox="1"/>
          <p:nvPr/>
        </p:nvSpPr>
        <p:spPr>
          <a:xfrm>
            <a:off x="1146132" y="2004164"/>
            <a:ext cx="7233780" cy="1754326"/>
          </a:xfrm>
          <a:prstGeom prst="rect">
            <a:avLst/>
          </a:prstGeom>
          <a:noFill/>
        </p:spPr>
        <p:txBody>
          <a:bodyPr wrap="square" rtlCol="0">
            <a:spAutoFit/>
          </a:bodyPr>
          <a:lstStyle/>
          <a:p>
            <a:pPr marL="342900" indent="-342900">
              <a:buAutoNum type="alphaLcParenBoth"/>
            </a:pPr>
            <a:r>
              <a:rPr lang="en-GB" dirty="0">
                <a:solidFill>
                  <a:srgbClr val="0422AC"/>
                </a:solidFill>
              </a:rPr>
              <a:t>A community-controlled body within the definition given in Section 19 of the Community Empowerment (Scotland) Act 2015, or</a:t>
            </a:r>
          </a:p>
          <a:p>
            <a:pPr marL="342900" indent="-342900">
              <a:buAutoNum type="alphaLcParenBoth"/>
            </a:pPr>
            <a:endParaRPr lang="en-GB" dirty="0">
              <a:solidFill>
                <a:srgbClr val="0422AC"/>
              </a:solidFill>
            </a:endParaRPr>
          </a:p>
          <a:p>
            <a:r>
              <a:rPr lang="en-GB" dirty="0">
                <a:solidFill>
                  <a:srgbClr val="0422AC"/>
                </a:solidFill>
              </a:rPr>
              <a:t>(b) A community council established in accordance with Part 4 	of the Local Government (Scotland) Act 1973</a:t>
            </a:r>
          </a:p>
        </p:txBody>
      </p:sp>
    </p:spTree>
    <p:extLst>
      <p:ext uri="{BB962C8B-B14F-4D97-AF65-F5344CB8AC3E}">
        <p14:creationId xmlns:p14="http://schemas.microsoft.com/office/powerpoint/2010/main" val="176407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Preparation Flow Chart</a:t>
            </a:r>
          </a:p>
        </p:txBody>
      </p:sp>
      <p:pic>
        <p:nvPicPr>
          <p:cNvPr id="5" name="Picture 4"/>
          <p:cNvPicPr>
            <a:picLocks noChangeAspect="1"/>
          </p:cNvPicPr>
          <p:nvPr/>
        </p:nvPicPr>
        <p:blipFill>
          <a:blip r:embed="rId3"/>
          <a:stretch>
            <a:fillRect/>
          </a:stretch>
        </p:blipFill>
        <p:spPr>
          <a:xfrm>
            <a:off x="1464550" y="1734499"/>
            <a:ext cx="6658370" cy="4108517"/>
          </a:xfrm>
          <a:prstGeom prst="rect">
            <a:avLst/>
          </a:prstGeom>
        </p:spPr>
      </p:pic>
      <p:sp>
        <p:nvSpPr>
          <p:cNvPr id="6" name="Rectangle 5"/>
          <p:cNvSpPr/>
          <p:nvPr/>
        </p:nvSpPr>
        <p:spPr>
          <a:xfrm>
            <a:off x="1464550" y="1921397"/>
            <a:ext cx="242716"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4628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Key Information</a:t>
            </a:r>
          </a:p>
        </p:txBody>
      </p:sp>
      <p:sp>
        <p:nvSpPr>
          <p:cNvPr id="5" name="TextBox 4"/>
          <p:cNvSpPr txBox="1"/>
          <p:nvPr/>
        </p:nvSpPr>
        <p:spPr>
          <a:xfrm>
            <a:off x="1146132" y="2004164"/>
            <a:ext cx="7233780" cy="2585323"/>
          </a:xfrm>
          <a:prstGeom prst="rect">
            <a:avLst/>
          </a:prstGeom>
          <a:noFill/>
        </p:spPr>
        <p:txBody>
          <a:bodyPr wrap="square" rtlCol="0">
            <a:spAutoFit/>
          </a:bodyPr>
          <a:lstStyle/>
          <a:p>
            <a:r>
              <a:rPr lang="en-GB" dirty="0">
                <a:solidFill>
                  <a:srgbClr val="0422AC"/>
                </a:solidFill>
              </a:rPr>
              <a:t>Once registered, LPP’s will be taken into account in the preparation of the next Local Development Plan (LDP3). In order to help fully inform the LDP3, LPP’s should be received by 30</a:t>
            </a:r>
            <a:r>
              <a:rPr lang="en-GB" baseline="30000" dirty="0">
                <a:solidFill>
                  <a:srgbClr val="0422AC"/>
                </a:solidFill>
              </a:rPr>
              <a:t>th</a:t>
            </a:r>
            <a:r>
              <a:rPr lang="en-GB" dirty="0">
                <a:solidFill>
                  <a:srgbClr val="0422AC"/>
                </a:solidFill>
              </a:rPr>
              <a:t> June 2025 ahead of us finalising our Evidence Report.</a:t>
            </a:r>
          </a:p>
          <a:p>
            <a:endParaRPr lang="en-GB" dirty="0">
              <a:solidFill>
                <a:srgbClr val="0422AC"/>
              </a:solidFill>
            </a:endParaRPr>
          </a:p>
          <a:p>
            <a:r>
              <a:rPr lang="en-GB" dirty="0">
                <a:solidFill>
                  <a:srgbClr val="0422AC"/>
                </a:solidFill>
              </a:rPr>
              <a:t>Submission:</a:t>
            </a:r>
          </a:p>
          <a:p>
            <a:pPr marL="285750" indent="-285750">
              <a:buFont typeface="Arial" panose="020B0604020202020204" pitchFamily="34" charset="0"/>
              <a:buChar char="•"/>
            </a:pPr>
            <a:r>
              <a:rPr lang="en-GB" dirty="0">
                <a:solidFill>
                  <a:srgbClr val="0422AC"/>
                </a:solidFill>
              </a:rPr>
              <a:t>Validation Checklist</a:t>
            </a:r>
          </a:p>
          <a:p>
            <a:pPr marL="285750" indent="-285750">
              <a:buFont typeface="Arial" panose="020B0604020202020204" pitchFamily="34" charset="0"/>
              <a:buChar char="•"/>
            </a:pPr>
            <a:r>
              <a:rPr lang="en-GB" dirty="0">
                <a:solidFill>
                  <a:srgbClr val="0422AC"/>
                </a:solidFill>
              </a:rPr>
              <a:t>Information Notice</a:t>
            </a:r>
          </a:p>
          <a:p>
            <a:pPr marL="285750" indent="-285750">
              <a:buFont typeface="Arial" panose="020B0604020202020204" pitchFamily="34" charset="0"/>
              <a:buChar char="•"/>
            </a:pPr>
            <a:r>
              <a:rPr lang="en-GB" dirty="0">
                <a:solidFill>
                  <a:srgbClr val="0422AC"/>
                </a:solidFill>
              </a:rPr>
              <a:t>Local Place Plan</a:t>
            </a:r>
          </a:p>
        </p:txBody>
      </p:sp>
    </p:spTree>
    <p:extLst>
      <p:ext uri="{BB962C8B-B14F-4D97-AF65-F5344CB8AC3E}">
        <p14:creationId xmlns:p14="http://schemas.microsoft.com/office/powerpoint/2010/main" val="1322702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Webpage</a:t>
            </a:r>
          </a:p>
        </p:txBody>
      </p:sp>
      <p:sp>
        <p:nvSpPr>
          <p:cNvPr id="5" name="Content Placeholder 4"/>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3" name="Picture 2"/>
          <p:cNvPicPr>
            <a:picLocks noChangeAspect="1"/>
          </p:cNvPicPr>
          <p:nvPr/>
        </p:nvPicPr>
        <p:blipFill>
          <a:blip r:embed="rId3"/>
          <a:stretch>
            <a:fillRect/>
          </a:stretch>
        </p:blipFill>
        <p:spPr>
          <a:xfrm>
            <a:off x="2025650" y="1603943"/>
            <a:ext cx="6558121" cy="4644457"/>
          </a:xfrm>
          <a:prstGeom prst="rect">
            <a:avLst/>
          </a:prstGeom>
        </p:spPr>
      </p:pic>
      <p:sp>
        <p:nvSpPr>
          <p:cNvPr id="4" name="Rectangle 3"/>
          <p:cNvSpPr/>
          <p:nvPr/>
        </p:nvSpPr>
        <p:spPr>
          <a:xfrm>
            <a:off x="2184400" y="2133600"/>
            <a:ext cx="252095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894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Webpage</a:t>
            </a:r>
          </a:p>
        </p:txBody>
      </p:sp>
      <p:sp>
        <p:nvSpPr>
          <p:cNvPr id="5" name="Content Placeholder 4"/>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3" name="Picture 2"/>
          <p:cNvPicPr>
            <a:picLocks noChangeAspect="1"/>
          </p:cNvPicPr>
          <p:nvPr/>
        </p:nvPicPr>
        <p:blipFill>
          <a:blip r:embed="rId3"/>
          <a:stretch>
            <a:fillRect/>
          </a:stretch>
        </p:blipFill>
        <p:spPr>
          <a:xfrm>
            <a:off x="2025650" y="1603943"/>
            <a:ext cx="6558121" cy="4644457"/>
          </a:xfrm>
          <a:prstGeom prst="rect">
            <a:avLst/>
          </a:prstGeom>
        </p:spPr>
      </p:pic>
      <p:sp>
        <p:nvSpPr>
          <p:cNvPr id="4" name="Rectangle 3"/>
          <p:cNvSpPr/>
          <p:nvPr/>
        </p:nvSpPr>
        <p:spPr>
          <a:xfrm>
            <a:off x="2184400" y="2984500"/>
            <a:ext cx="4292600" cy="1403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9232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Webpage</a:t>
            </a:r>
          </a:p>
        </p:txBody>
      </p:sp>
      <p:sp>
        <p:nvSpPr>
          <p:cNvPr id="5" name="Content Placeholder 4"/>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3" name="Picture 2"/>
          <p:cNvPicPr>
            <a:picLocks noChangeAspect="1"/>
          </p:cNvPicPr>
          <p:nvPr/>
        </p:nvPicPr>
        <p:blipFill>
          <a:blip r:embed="rId3"/>
          <a:stretch>
            <a:fillRect/>
          </a:stretch>
        </p:blipFill>
        <p:spPr>
          <a:xfrm>
            <a:off x="2025650" y="1603943"/>
            <a:ext cx="6558121" cy="4644457"/>
          </a:xfrm>
          <a:prstGeom prst="rect">
            <a:avLst/>
          </a:prstGeom>
        </p:spPr>
      </p:pic>
      <p:sp>
        <p:nvSpPr>
          <p:cNvPr id="4" name="Oval 3"/>
          <p:cNvSpPr/>
          <p:nvPr/>
        </p:nvSpPr>
        <p:spPr>
          <a:xfrm>
            <a:off x="4965700" y="4902200"/>
            <a:ext cx="889000" cy="17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81250" y="5054600"/>
            <a:ext cx="1123950" cy="17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04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Webpage</a:t>
            </a:r>
          </a:p>
        </p:txBody>
      </p:sp>
      <p:sp>
        <p:nvSpPr>
          <p:cNvPr id="5" name="Content Placeholder 4"/>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4" name="Picture 3"/>
          <p:cNvPicPr>
            <a:picLocks noChangeAspect="1"/>
          </p:cNvPicPr>
          <p:nvPr/>
        </p:nvPicPr>
        <p:blipFill>
          <a:blip r:embed="rId3"/>
          <a:stretch>
            <a:fillRect/>
          </a:stretch>
        </p:blipFill>
        <p:spPr>
          <a:xfrm>
            <a:off x="2025650" y="1657108"/>
            <a:ext cx="6558121" cy="4402245"/>
          </a:xfrm>
          <a:prstGeom prst="rect">
            <a:avLst/>
          </a:prstGeom>
        </p:spPr>
      </p:pic>
      <p:sp>
        <p:nvSpPr>
          <p:cNvPr id="6" name="Rectangle 5"/>
          <p:cNvSpPr/>
          <p:nvPr/>
        </p:nvSpPr>
        <p:spPr>
          <a:xfrm>
            <a:off x="2074441" y="2052738"/>
            <a:ext cx="4216400" cy="950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103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Place Plans –What are they? </a:t>
            </a:r>
          </a:p>
        </p:txBody>
      </p:sp>
      <p:sp>
        <p:nvSpPr>
          <p:cNvPr id="3" name="Content Placeholder 2"/>
          <p:cNvSpPr>
            <a:spLocks noGrp="1"/>
          </p:cNvSpPr>
          <p:nvPr>
            <p:ph idx="1"/>
          </p:nvPr>
        </p:nvSpPr>
        <p:spPr/>
        <p:txBody>
          <a:bodyPr/>
          <a:lstStyle/>
          <a:p>
            <a:r>
              <a:rPr lang="en-GB" dirty="0"/>
              <a:t>Local place plans are a new way for local communities to help shape the places where they live, work and play.</a:t>
            </a:r>
          </a:p>
          <a:p>
            <a:r>
              <a:rPr lang="en-GB" dirty="0"/>
              <a:t>They provide a chance for communities to identify those land uses and buildings which are important to them.</a:t>
            </a:r>
          </a:p>
          <a:p>
            <a:r>
              <a:rPr lang="en-GB" dirty="0"/>
              <a:t>They should be map based</a:t>
            </a:r>
          </a:p>
          <a:p>
            <a:r>
              <a:rPr lang="en-GB" dirty="0"/>
              <a:t>Accompanied by a short statement setting out the communities proposals for the development and use of land.</a:t>
            </a:r>
          </a:p>
        </p:txBody>
      </p:sp>
    </p:spTree>
    <p:extLst>
      <p:ext uri="{BB962C8B-B14F-4D97-AF65-F5344CB8AC3E}">
        <p14:creationId xmlns:p14="http://schemas.microsoft.com/office/powerpoint/2010/main" val="686653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Webpage</a:t>
            </a:r>
          </a:p>
        </p:txBody>
      </p:sp>
      <p:sp>
        <p:nvSpPr>
          <p:cNvPr id="5" name="Content Placeholder 4"/>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4" name="Picture 3"/>
          <p:cNvPicPr>
            <a:picLocks noChangeAspect="1"/>
          </p:cNvPicPr>
          <p:nvPr/>
        </p:nvPicPr>
        <p:blipFill>
          <a:blip r:embed="rId3"/>
          <a:stretch>
            <a:fillRect/>
          </a:stretch>
        </p:blipFill>
        <p:spPr>
          <a:xfrm>
            <a:off x="2025650" y="1657108"/>
            <a:ext cx="6558121" cy="4402245"/>
          </a:xfrm>
          <a:prstGeom prst="rect">
            <a:avLst/>
          </a:prstGeom>
        </p:spPr>
      </p:pic>
      <p:sp>
        <p:nvSpPr>
          <p:cNvPr id="7" name="Oval 6"/>
          <p:cNvSpPr/>
          <p:nvPr/>
        </p:nvSpPr>
        <p:spPr>
          <a:xfrm>
            <a:off x="1956123" y="3211975"/>
            <a:ext cx="4259482" cy="405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6153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E29B-1300-72C7-15BB-8A3EDEEDC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2D729-8FC8-C5C9-2C9E-AFB57F350335}"/>
              </a:ext>
            </a:extLst>
          </p:cNvPr>
          <p:cNvSpPr>
            <a:spLocks noGrp="1"/>
          </p:cNvSpPr>
          <p:nvPr>
            <p:ph type="title"/>
          </p:nvPr>
        </p:nvSpPr>
        <p:spPr/>
        <p:txBody>
          <a:bodyPr/>
          <a:lstStyle/>
          <a:p>
            <a:r>
              <a:rPr lang="en-US" dirty="0"/>
              <a:t>Validation Checklist</a:t>
            </a:r>
          </a:p>
        </p:txBody>
      </p:sp>
      <p:sp>
        <p:nvSpPr>
          <p:cNvPr id="5" name="Content Placeholder 4">
            <a:extLst>
              <a:ext uri="{FF2B5EF4-FFF2-40B4-BE49-F238E27FC236}">
                <a16:creationId xmlns:a16="http://schemas.microsoft.com/office/drawing/2014/main" id="{0B623626-C746-67CD-D17C-C1D10FD4D779}"/>
              </a:ext>
            </a:extLst>
          </p:cNvPr>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6" name="Picture 5">
            <a:extLst>
              <a:ext uri="{FF2B5EF4-FFF2-40B4-BE49-F238E27FC236}">
                <a16:creationId xmlns:a16="http://schemas.microsoft.com/office/drawing/2014/main" id="{CD6CABEA-B16A-0CCE-97FF-DCB54A52AB71}"/>
              </a:ext>
            </a:extLst>
          </p:cNvPr>
          <p:cNvPicPr>
            <a:picLocks noChangeAspect="1"/>
          </p:cNvPicPr>
          <p:nvPr/>
        </p:nvPicPr>
        <p:blipFill>
          <a:blip r:embed="rId3"/>
          <a:stretch>
            <a:fillRect/>
          </a:stretch>
        </p:blipFill>
        <p:spPr>
          <a:xfrm>
            <a:off x="1477610" y="1515043"/>
            <a:ext cx="6844815" cy="4290530"/>
          </a:xfrm>
          <a:prstGeom prst="rect">
            <a:avLst/>
          </a:prstGeom>
        </p:spPr>
      </p:pic>
    </p:spTree>
    <p:extLst>
      <p:ext uri="{BB962C8B-B14F-4D97-AF65-F5344CB8AC3E}">
        <p14:creationId xmlns:p14="http://schemas.microsoft.com/office/powerpoint/2010/main" val="4107352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F33A8-6026-15C2-FF7E-70FE6251B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25607-55BC-8A21-8E64-25C3693F456B}"/>
              </a:ext>
            </a:extLst>
          </p:cNvPr>
          <p:cNvSpPr>
            <a:spLocks noGrp="1"/>
          </p:cNvSpPr>
          <p:nvPr>
            <p:ph type="title"/>
          </p:nvPr>
        </p:nvSpPr>
        <p:spPr/>
        <p:txBody>
          <a:bodyPr/>
          <a:lstStyle/>
          <a:p>
            <a:r>
              <a:rPr lang="en-US" dirty="0"/>
              <a:t>Validation Checklist</a:t>
            </a:r>
          </a:p>
        </p:txBody>
      </p:sp>
      <p:sp>
        <p:nvSpPr>
          <p:cNvPr id="5" name="Content Placeholder 4">
            <a:extLst>
              <a:ext uri="{FF2B5EF4-FFF2-40B4-BE49-F238E27FC236}">
                <a16:creationId xmlns:a16="http://schemas.microsoft.com/office/drawing/2014/main" id="{EDCB823F-A528-9267-6DFC-8DAE5C156ABC}"/>
              </a:ext>
            </a:extLst>
          </p:cNvPr>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4" name="Picture 3">
            <a:extLst>
              <a:ext uri="{FF2B5EF4-FFF2-40B4-BE49-F238E27FC236}">
                <a16:creationId xmlns:a16="http://schemas.microsoft.com/office/drawing/2014/main" id="{A30EB0B1-2BDA-17C6-0D3B-B8801063A455}"/>
              </a:ext>
            </a:extLst>
          </p:cNvPr>
          <p:cNvPicPr>
            <a:picLocks noChangeAspect="1"/>
          </p:cNvPicPr>
          <p:nvPr/>
        </p:nvPicPr>
        <p:blipFill>
          <a:blip r:embed="rId3"/>
          <a:stretch>
            <a:fillRect/>
          </a:stretch>
        </p:blipFill>
        <p:spPr>
          <a:xfrm>
            <a:off x="1689548" y="1515043"/>
            <a:ext cx="6378730" cy="4537779"/>
          </a:xfrm>
          <a:prstGeom prst="rect">
            <a:avLst/>
          </a:prstGeom>
        </p:spPr>
      </p:pic>
    </p:spTree>
    <p:extLst>
      <p:ext uri="{BB962C8B-B14F-4D97-AF65-F5344CB8AC3E}">
        <p14:creationId xmlns:p14="http://schemas.microsoft.com/office/powerpoint/2010/main" val="2729035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5397-EA82-ECAD-740F-5E198FA23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1EF0D-D092-1DA1-588A-5581331A9003}"/>
              </a:ext>
            </a:extLst>
          </p:cNvPr>
          <p:cNvSpPr>
            <a:spLocks noGrp="1"/>
          </p:cNvSpPr>
          <p:nvPr>
            <p:ph type="title"/>
          </p:nvPr>
        </p:nvSpPr>
        <p:spPr/>
        <p:txBody>
          <a:bodyPr/>
          <a:lstStyle/>
          <a:p>
            <a:r>
              <a:rPr lang="en-US" dirty="0"/>
              <a:t>Validation Checklist</a:t>
            </a:r>
          </a:p>
        </p:txBody>
      </p:sp>
      <p:sp>
        <p:nvSpPr>
          <p:cNvPr id="5" name="Content Placeholder 4">
            <a:extLst>
              <a:ext uri="{FF2B5EF4-FFF2-40B4-BE49-F238E27FC236}">
                <a16:creationId xmlns:a16="http://schemas.microsoft.com/office/drawing/2014/main" id="{8FB0B450-ECFA-2F01-D731-28A862D61C1A}"/>
              </a:ext>
            </a:extLst>
          </p:cNvPr>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6" name="Picture 5">
            <a:extLst>
              <a:ext uri="{FF2B5EF4-FFF2-40B4-BE49-F238E27FC236}">
                <a16:creationId xmlns:a16="http://schemas.microsoft.com/office/drawing/2014/main" id="{A82D5F25-84BF-D15E-1E9B-922FC7ED21F4}"/>
              </a:ext>
            </a:extLst>
          </p:cNvPr>
          <p:cNvPicPr>
            <a:picLocks noChangeAspect="1"/>
          </p:cNvPicPr>
          <p:nvPr/>
        </p:nvPicPr>
        <p:blipFill>
          <a:blip r:embed="rId3"/>
          <a:stretch>
            <a:fillRect/>
          </a:stretch>
        </p:blipFill>
        <p:spPr>
          <a:xfrm>
            <a:off x="1689548" y="1653592"/>
            <a:ext cx="6438690" cy="3929793"/>
          </a:xfrm>
          <a:prstGeom prst="rect">
            <a:avLst/>
          </a:prstGeom>
        </p:spPr>
      </p:pic>
    </p:spTree>
    <p:extLst>
      <p:ext uri="{BB962C8B-B14F-4D97-AF65-F5344CB8AC3E}">
        <p14:creationId xmlns:p14="http://schemas.microsoft.com/office/powerpoint/2010/main" val="2166869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0A70-3290-F8CD-1D06-7F5B43CA2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967A7-CBED-697B-26BC-45A8BC9C7FC0}"/>
              </a:ext>
            </a:extLst>
          </p:cNvPr>
          <p:cNvSpPr>
            <a:spLocks noGrp="1"/>
          </p:cNvSpPr>
          <p:nvPr>
            <p:ph type="title"/>
          </p:nvPr>
        </p:nvSpPr>
        <p:spPr/>
        <p:txBody>
          <a:bodyPr/>
          <a:lstStyle/>
          <a:p>
            <a:r>
              <a:rPr lang="en-US" dirty="0"/>
              <a:t>Validation Checklist</a:t>
            </a:r>
          </a:p>
        </p:txBody>
      </p:sp>
      <p:sp>
        <p:nvSpPr>
          <p:cNvPr id="5" name="Content Placeholder 4">
            <a:extLst>
              <a:ext uri="{FF2B5EF4-FFF2-40B4-BE49-F238E27FC236}">
                <a16:creationId xmlns:a16="http://schemas.microsoft.com/office/drawing/2014/main" id="{AA65EDDE-DC2D-9A4A-27F4-B17C4ABD66FA}"/>
              </a:ext>
            </a:extLst>
          </p:cNvPr>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4" name="Picture 3">
            <a:extLst>
              <a:ext uri="{FF2B5EF4-FFF2-40B4-BE49-F238E27FC236}">
                <a16:creationId xmlns:a16="http://schemas.microsoft.com/office/drawing/2014/main" id="{C9915F68-F9CA-D116-1EE4-863AC132CB13}"/>
              </a:ext>
            </a:extLst>
          </p:cNvPr>
          <p:cNvPicPr>
            <a:picLocks noChangeAspect="1"/>
          </p:cNvPicPr>
          <p:nvPr/>
        </p:nvPicPr>
        <p:blipFill>
          <a:blip r:embed="rId3"/>
          <a:stretch>
            <a:fillRect/>
          </a:stretch>
        </p:blipFill>
        <p:spPr>
          <a:xfrm>
            <a:off x="1619599" y="2055374"/>
            <a:ext cx="6413621" cy="3112372"/>
          </a:xfrm>
          <a:prstGeom prst="rect">
            <a:avLst/>
          </a:prstGeom>
        </p:spPr>
      </p:pic>
    </p:spTree>
    <p:extLst>
      <p:ext uri="{BB962C8B-B14F-4D97-AF65-F5344CB8AC3E}">
        <p14:creationId xmlns:p14="http://schemas.microsoft.com/office/powerpoint/2010/main" val="24769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6A60D-E06F-CBB8-2D77-F923B5ADE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F81DB-8AE2-451A-0690-59A042B39A24}"/>
              </a:ext>
            </a:extLst>
          </p:cNvPr>
          <p:cNvSpPr>
            <a:spLocks noGrp="1"/>
          </p:cNvSpPr>
          <p:nvPr>
            <p:ph type="title"/>
          </p:nvPr>
        </p:nvSpPr>
        <p:spPr/>
        <p:txBody>
          <a:bodyPr/>
          <a:lstStyle/>
          <a:p>
            <a:r>
              <a:rPr lang="en-US" dirty="0"/>
              <a:t>Validation Checklist</a:t>
            </a:r>
          </a:p>
        </p:txBody>
      </p:sp>
      <p:sp>
        <p:nvSpPr>
          <p:cNvPr id="5" name="Content Placeholder 4">
            <a:extLst>
              <a:ext uri="{FF2B5EF4-FFF2-40B4-BE49-F238E27FC236}">
                <a16:creationId xmlns:a16="http://schemas.microsoft.com/office/drawing/2014/main" id="{560A5114-7C3D-45CA-87AD-E70C338925EB}"/>
              </a:ext>
            </a:extLst>
          </p:cNvPr>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6" name="Picture 5">
            <a:extLst>
              <a:ext uri="{FF2B5EF4-FFF2-40B4-BE49-F238E27FC236}">
                <a16:creationId xmlns:a16="http://schemas.microsoft.com/office/drawing/2014/main" id="{D0C44742-0E7E-512E-1B45-3E419EFB353E}"/>
              </a:ext>
            </a:extLst>
          </p:cNvPr>
          <p:cNvPicPr>
            <a:picLocks noChangeAspect="1"/>
          </p:cNvPicPr>
          <p:nvPr/>
        </p:nvPicPr>
        <p:blipFill>
          <a:blip r:embed="rId3"/>
          <a:stretch>
            <a:fillRect/>
          </a:stretch>
        </p:blipFill>
        <p:spPr>
          <a:xfrm>
            <a:off x="1619599" y="1909258"/>
            <a:ext cx="6343672" cy="3546912"/>
          </a:xfrm>
          <a:prstGeom prst="rect">
            <a:avLst/>
          </a:prstGeom>
        </p:spPr>
      </p:pic>
    </p:spTree>
    <p:extLst>
      <p:ext uri="{BB962C8B-B14F-4D97-AF65-F5344CB8AC3E}">
        <p14:creationId xmlns:p14="http://schemas.microsoft.com/office/powerpoint/2010/main" val="2451875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3982A-6803-3ABD-C2DB-BE77EE72D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3308E-AFC7-66F6-4621-725763BE0BFF}"/>
              </a:ext>
            </a:extLst>
          </p:cNvPr>
          <p:cNvSpPr>
            <a:spLocks noGrp="1"/>
          </p:cNvSpPr>
          <p:nvPr>
            <p:ph type="title"/>
          </p:nvPr>
        </p:nvSpPr>
        <p:spPr/>
        <p:txBody>
          <a:bodyPr/>
          <a:lstStyle/>
          <a:p>
            <a:r>
              <a:rPr lang="en-US" dirty="0"/>
              <a:t>Validation Checklist</a:t>
            </a:r>
          </a:p>
        </p:txBody>
      </p:sp>
      <p:sp>
        <p:nvSpPr>
          <p:cNvPr id="5" name="Content Placeholder 4">
            <a:extLst>
              <a:ext uri="{FF2B5EF4-FFF2-40B4-BE49-F238E27FC236}">
                <a16:creationId xmlns:a16="http://schemas.microsoft.com/office/drawing/2014/main" id="{E28FDE95-86EC-691A-442A-6E6C50AEE5EC}"/>
              </a:ext>
            </a:extLst>
          </p:cNvPr>
          <p:cNvSpPr>
            <a:spLocks noGrp="1"/>
          </p:cNvSpPr>
          <p:nvPr>
            <p:ph idx="1"/>
          </p:nvPr>
        </p:nvSpPr>
        <p:spPr>
          <a:xfrm>
            <a:off x="2697481" y="7423404"/>
            <a:ext cx="45719" cy="156972"/>
          </a:xfrm>
        </p:spPr>
        <p:txBody>
          <a:bodyPr>
            <a:normAutofit fontScale="25000" lnSpcReduction="20000"/>
          </a:bodyPr>
          <a:lstStyle/>
          <a:p>
            <a:endParaRPr lang="en-GB" dirty="0"/>
          </a:p>
        </p:txBody>
      </p:sp>
      <p:pic>
        <p:nvPicPr>
          <p:cNvPr id="4" name="Picture 3">
            <a:extLst>
              <a:ext uri="{FF2B5EF4-FFF2-40B4-BE49-F238E27FC236}">
                <a16:creationId xmlns:a16="http://schemas.microsoft.com/office/drawing/2014/main" id="{E81F36E6-0C58-6097-5D7B-7A62949CE4AB}"/>
              </a:ext>
            </a:extLst>
          </p:cNvPr>
          <p:cNvPicPr>
            <a:picLocks noChangeAspect="1"/>
          </p:cNvPicPr>
          <p:nvPr/>
        </p:nvPicPr>
        <p:blipFill>
          <a:blip r:embed="rId3"/>
          <a:stretch>
            <a:fillRect/>
          </a:stretch>
        </p:blipFill>
        <p:spPr>
          <a:xfrm>
            <a:off x="1619599" y="2033952"/>
            <a:ext cx="6343672" cy="3039331"/>
          </a:xfrm>
          <a:prstGeom prst="rect">
            <a:avLst/>
          </a:prstGeom>
        </p:spPr>
      </p:pic>
    </p:spTree>
    <p:extLst>
      <p:ext uri="{BB962C8B-B14F-4D97-AF65-F5344CB8AC3E}">
        <p14:creationId xmlns:p14="http://schemas.microsoft.com/office/powerpoint/2010/main" val="488029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p:txBody>
          <a:bodyPr/>
          <a:lstStyle/>
          <a:p>
            <a:r>
              <a:rPr lang="en-US" dirty="0"/>
              <a:t>Contact Details</a:t>
            </a:r>
          </a:p>
        </p:txBody>
      </p:sp>
      <p:pic>
        <p:nvPicPr>
          <p:cNvPr id="5" name="Picture 4"/>
          <p:cNvPicPr>
            <a:picLocks noChangeAspect="1"/>
          </p:cNvPicPr>
          <p:nvPr/>
        </p:nvPicPr>
        <p:blipFill rotWithShape="1">
          <a:blip r:embed="rId3"/>
          <a:srcRect t="5657" r="347"/>
          <a:stretch/>
        </p:blipFill>
        <p:spPr>
          <a:xfrm>
            <a:off x="1213654" y="3033823"/>
            <a:ext cx="7327834" cy="889632"/>
          </a:xfrm>
          <a:prstGeom prst="snipRoundRect">
            <a:avLst>
              <a:gd name="adj1" fmla="val 16667"/>
              <a:gd name="adj2" fmla="val 43729"/>
            </a:avLst>
          </a:prstGeom>
        </p:spPr>
      </p:pic>
    </p:spTree>
    <p:extLst>
      <p:ext uri="{BB962C8B-B14F-4D97-AF65-F5344CB8AC3E}">
        <p14:creationId xmlns:p14="http://schemas.microsoft.com/office/powerpoint/2010/main" val="71189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Place Plans –why prepare</a:t>
            </a:r>
          </a:p>
        </p:txBody>
      </p:sp>
      <p:sp>
        <p:nvSpPr>
          <p:cNvPr id="3" name="Content Placeholder 2"/>
          <p:cNvSpPr>
            <a:spLocks noGrp="1"/>
          </p:cNvSpPr>
          <p:nvPr>
            <p:ph idx="1"/>
          </p:nvPr>
        </p:nvSpPr>
        <p:spPr/>
        <p:txBody>
          <a:bodyPr/>
          <a:lstStyle/>
          <a:p>
            <a:r>
              <a:rPr lang="en-GB" dirty="0"/>
              <a:t>They provide the opportunity for community councils or other community bodies to involve their communities to plan for their future.</a:t>
            </a:r>
          </a:p>
          <a:p>
            <a:r>
              <a:rPr lang="en-GB" dirty="0"/>
              <a:t> how they can make it better, reflect local priorities and to take action to deliver </a:t>
            </a:r>
          </a:p>
          <a:p>
            <a:r>
              <a:rPr lang="en-GB" dirty="0"/>
              <a:t>They can also be used to inform others of opportunities and constraints which the community   </a:t>
            </a:r>
          </a:p>
        </p:txBody>
      </p:sp>
    </p:spTree>
    <p:extLst>
      <p:ext uri="{BB962C8B-B14F-4D97-AF65-F5344CB8AC3E}">
        <p14:creationId xmlns:p14="http://schemas.microsoft.com/office/powerpoint/2010/main" val="240379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Place Plans and Local Development Plan 3</a:t>
            </a:r>
          </a:p>
        </p:txBody>
      </p:sp>
      <p:sp>
        <p:nvSpPr>
          <p:cNvPr id="3" name="Content Placeholder 2"/>
          <p:cNvSpPr>
            <a:spLocks noGrp="1"/>
          </p:cNvSpPr>
          <p:nvPr>
            <p:ph idx="1"/>
          </p:nvPr>
        </p:nvSpPr>
        <p:spPr>
          <a:xfrm>
            <a:off x="864382" y="2171700"/>
            <a:ext cx="6345260" cy="3848100"/>
          </a:xfrm>
        </p:spPr>
        <p:txBody>
          <a:bodyPr>
            <a:normAutofit/>
          </a:bodyPr>
          <a:lstStyle/>
          <a:p>
            <a:r>
              <a:rPr lang="en-GB" dirty="0"/>
              <a:t>Local Place Plans are to be taken into account by the planning authority when preparing LDP.</a:t>
            </a:r>
          </a:p>
          <a:p>
            <a:r>
              <a:rPr lang="en-GB" dirty="0"/>
              <a:t>The provide an opportunity for communities to influence the LDP at an early stage of plan preparation.</a:t>
            </a:r>
          </a:p>
          <a:p>
            <a:r>
              <a:rPr lang="en-GB" dirty="0"/>
              <a:t>Local Place Plans are not compulsory.  There are other opportunities for communities to input in to LDP.</a:t>
            </a:r>
          </a:p>
          <a:p>
            <a:r>
              <a:rPr lang="en-GB" dirty="0"/>
              <a:t>In addition to, or in advance of LDP3 there is an opportunity for registered Local Place Plans to be a material consideration in determination of planning applications.</a:t>
            </a:r>
          </a:p>
          <a:p>
            <a:endParaRPr lang="en-GB" dirty="0"/>
          </a:p>
        </p:txBody>
      </p:sp>
    </p:spTree>
    <p:extLst>
      <p:ext uri="{BB962C8B-B14F-4D97-AF65-F5344CB8AC3E}">
        <p14:creationId xmlns:p14="http://schemas.microsoft.com/office/powerpoint/2010/main" val="191626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Local Place Plans - Context</a:t>
            </a:r>
          </a:p>
        </p:txBody>
      </p:sp>
      <p:pic>
        <p:nvPicPr>
          <p:cNvPr id="10" name="Content Placeholder 9"/>
          <p:cNvPicPr>
            <a:picLocks noGrp="1" noChangeAspect="1"/>
          </p:cNvPicPr>
          <p:nvPr>
            <p:ph idx="1"/>
          </p:nvPr>
        </p:nvPicPr>
        <p:blipFill>
          <a:blip r:embed="rId3"/>
          <a:stretch>
            <a:fillRect/>
          </a:stretch>
        </p:blipFill>
        <p:spPr>
          <a:xfrm>
            <a:off x="1032563" y="1993900"/>
            <a:ext cx="6010486" cy="4241800"/>
          </a:xfrm>
          <a:prstGeom prst="rect">
            <a:avLst/>
          </a:prstGeom>
        </p:spPr>
      </p:pic>
    </p:spTree>
    <p:extLst>
      <p:ext uri="{BB962C8B-B14F-4D97-AF65-F5344CB8AC3E}">
        <p14:creationId xmlns:p14="http://schemas.microsoft.com/office/powerpoint/2010/main" val="89231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Place Plans - Form</a:t>
            </a:r>
          </a:p>
        </p:txBody>
      </p:sp>
      <p:sp>
        <p:nvSpPr>
          <p:cNvPr id="3" name="Content Placeholder 2"/>
          <p:cNvSpPr>
            <a:spLocks noGrp="1"/>
          </p:cNvSpPr>
          <p:nvPr>
            <p:ph idx="1"/>
          </p:nvPr>
        </p:nvSpPr>
        <p:spPr>
          <a:xfrm>
            <a:off x="864382" y="1866900"/>
            <a:ext cx="6345260" cy="4152900"/>
          </a:xfrm>
        </p:spPr>
        <p:txBody>
          <a:bodyPr/>
          <a:lstStyle/>
          <a:p>
            <a:r>
              <a:rPr lang="en-GB" dirty="0"/>
              <a:t>Not prescribed – other than should relate to the development or use of land.</a:t>
            </a:r>
          </a:p>
          <a:p>
            <a:r>
              <a:rPr lang="en-GB" dirty="0"/>
              <a:t>They could be prepared for the whole of a community councils area, or just a small part.</a:t>
            </a:r>
          </a:p>
          <a:p>
            <a:r>
              <a:rPr lang="en-GB" dirty="0"/>
              <a:t>They could even be for just a single building, or a particular theme.</a:t>
            </a:r>
          </a:p>
          <a:p>
            <a:r>
              <a:rPr lang="en-GB" dirty="0"/>
              <a:t>Can be prepared by Community Councils or any other “Community Body”</a:t>
            </a:r>
          </a:p>
          <a:p>
            <a:r>
              <a:rPr lang="en-GB" dirty="0"/>
              <a:t>Dev Plan team would encourage collaborative working.</a:t>
            </a:r>
          </a:p>
        </p:txBody>
      </p:sp>
    </p:spTree>
    <p:extLst>
      <p:ext uri="{BB962C8B-B14F-4D97-AF65-F5344CB8AC3E}">
        <p14:creationId xmlns:p14="http://schemas.microsoft.com/office/powerpoint/2010/main" val="471385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Local Place Plans - Themes</a:t>
            </a:r>
          </a:p>
        </p:txBody>
      </p:sp>
      <p:sp>
        <p:nvSpPr>
          <p:cNvPr id="5" name="Content Placeholder 4"/>
          <p:cNvSpPr>
            <a:spLocks noGrp="1"/>
          </p:cNvSpPr>
          <p:nvPr>
            <p:ph sz="half" idx="1"/>
          </p:nvPr>
        </p:nvSpPr>
        <p:spPr>
          <a:xfrm>
            <a:off x="599740" y="2590800"/>
            <a:ext cx="2232360" cy="3530603"/>
          </a:xfrm>
        </p:spPr>
        <p:txBody>
          <a:bodyPr/>
          <a:lstStyle/>
          <a:p>
            <a:r>
              <a:rPr lang="en-GB" dirty="0"/>
              <a:t>Local Development Plan guidance.</a:t>
            </a:r>
          </a:p>
          <a:p>
            <a:r>
              <a:rPr lang="en-GB" dirty="0"/>
              <a:t>Provides Context in which Local Place Plans can be taken in to consideration .</a:t>
            </a:r>
          </a:p>
        </p:txBody>
      </p:sp>
      <p:pic>
        <p:nvPicPr>
          <p:cNvPr id="9" name="Content Placeholder 8"/>
          <p:cNvPicPr>
            <a:picLocks noGrp="1" noChangeAspect="1"/>
          </p:cNvPicPr>
          <p:nvPr>
            <p:ph sz="half" idx="2"/>
          </p:nvPr>
        </p:nvPicPr>
        <p:blipFill>
          <a:blip r:embed="rId3"/>
          <a:stretch>
            <a:fillRect/>
          </a:stretch>
        </p:blipFill>
        <p:spPr>
          <a:xfrm>
            <a:off x="3138793" y="2590800"/>
            <a:ext cx="5703281" cy="3530603"/>
          </a:xfrm>
          <a:prstGeom prst="rect">
            <a:avLst/>
          </a:prstGeom>
        </p:spPr>
      </p:pic>
    </p:spTree>
    <p:extLst>
      <p:ext uri="{BB962C8B-B14F-4D97-AF65-F5344CB8AC3E}">
        <p14:creationId xmlns:p14="http://schemas.microsoft.com/office/powerpoint/2010/main" val="2287194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Local Place Plans - Timescale</a:t>
            </a:r>
          </a:p>
        </p:txBody>
      </p:sp>
      <p:sp>
        <p:nvSpPr>
          <p:cNvPr id="6" name="Content Placeholder 5"/>
          <p:cNvSpPr>
            <a:spLocks noGrp="1"/>
          </p:cNvSpPr>
          <p:nvPr>
            <p:ph idx="1"/>
          </p:nvPr>
        </p:nvSpPr>
        <p:spPr/>
        <p:txBody>
          <a:bodyPr/>
          <a:lstStyle/>
          <a:p>
            <a:r>
              <a:rPr lang="en-GB" dirty="0"/>
              <a:t>LPP invitation - June 2024</a:t>
            </a:r>
          </a:p>
          <a:p>
            <a:r>
              <a:rPr lang="en-GB" dirty="0"/>
              <a:t>Evidence gathering for Evidence Report – Dec 2024</a:t>
            </a:r>
          </a:p>
          <a:p>
            <a:r>
              <a:rPr lang="en-GB" dirty="0"/>
              <a:t>Evidence Report - September 2025</a:t>
            </a:r>
          </a:p>
          <a:p>
            <a:r>
              <a:rPr lang="en-GB" dirty="0" err="1"/>
              <a:t>Gatecheck</a:t>
            </a:r>
            <a:r>
              <a:rPr lang="en-GB" dirty="0"/>
              <a:t> – Dec 2025</a:t>
            </a:r>
          </a:p>
          <a:p>
            <a:r>
              <a:rPr lang="en-GB" dirty="0"/>
              <a:t>Propose Plan Preparation throughout 2026</a:t>
            </a:r>
          </a:p>
          <a:p>
            <a:r>
              <a:rPr lang="en-GB" dirty="0"/>
              <a:t>Statutory Consultation on Proposed Plan April-June 2027</a:t>
            </a:r>
          </a:p>
          <a:p>
            <a:r>
              <a:rPr lang="en-GB" dirty="0"/>
              <a:t>Examination 2028</a:t>
            </a:r>
          </a:p>
          <a:p>
            <a:r>
              <a:rPr lang="en-GB"/>
              <a:t>Adoption 2029</a:t>
            </a:r>
            <a:endParaRPr lang="en-GB" dirty="0"/>
          </a:p>
        </p:txBody>
      </p:sp>
    </p:spTree>
    <p:extLst>
      <p:ext uri="{BB962C8B-B14F-4D97-AF65-F5344CB8AC3E}">
        <p14:creationId xmlns:p14="http://schemas.microsoft.com/office/powerpoint/2010/main" val="201045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16D8-B420-4E43-9C16-1B22E0F68C54}"/>
              </a:ext>
            </a:extLst>
          </p:cNvPr>
          <p:cNvSpPr>
            <a:spLocks noGrp="1"/>
          </p:cNvSpPr>
          <p:nvPr>
            <p:ph type="title"/>
          </p:nvPr>
        </p:nvSpPr>
        <p:spPr>
          <a:xfrm>
            <a:off x="865970" y="805178"/>
            <a:ext cx="6674698" cy="709865"/>
          </a:xfrm>
        </p:spPr>
        <p:txBody>
          <a:bodyPr/>
          <a:lstStyle/>
          <a:p>
            <a:r>
              <a:rPr lang="en-US" dirty="0"/>
              <a:t>Example LPP’s</a:t>
            </a:r>
          </a:p>
        </p:txBody>
      </p:sp>
      <p:pic>
        <p:nvPicPr>
          <p:cNvPr id="5" name="Picture 4"/>
          <p:cNvPicPr>
            <a:picLocks noChangeAspect="1"/>
          </p:cNvPicPr>
          <p:nvPr/>
        </p:nvPicPr>
        <p:blipFill>
          <a:blip r:embed="rId3"/>
          <a:stretch>
            <a:fillRect/>
          </a:stretch>
        </p:blipFill>
        <p:spPr>
          <a:xfrm>
            <a:off x="662910" y="1758690"/>
            <a:ext cx="1480142" cy="2046953"/>
          </a:xfrm>
          <a:prstGeom prst="rect">
            <a:avLst/>
          </a:prstGeom>
        </p:spPr>
      </p:pic>
      <p:pic>
        <p:nvPicPr>
          <p:cNvPr id="8" name="Picture 7"/>
          <p:cNvPicPr>
            <a:picLocks noChangeAspect="1"/>
          </p:cNvPicPr>
          <p:nvPr/>
        </p:nvPicPr>
        <p:blipFill>
          <a:blip r:embed="rId4"/>
          <a:stretch>
            <a:fillRect/>
          </a:stretch>
        </p:blipFill>
        <p:spPr>
          <a:xfrm>
            <a:off x="2149402" y="3034272"/>
            <a:ext cx="1946348" cy="1373893"/>
          </a:xfrm>
          <a:prstGeom prst="rect">
            <a:avLst/>
          </a:prstGeom>
        </p:spPr>
      </p:pic>
      <p:pic>
        <p:nvPicPr>
          <p:cNvPr id="7" name="Picture 6"/>
          <p:cNvPicPr>
            <a:picLocks noChangeAspect="1"/>
          </p:cNvPicPr>
          <p:nvPr/>
        </p:nvPicPr>
        <p:blipFill>
          <a:blip r:embed="rId5"/>
          <a:stretch>
            <a:fillRect/>
          </a:stretch>
        </p:blipFill>
        <p:spPr>
          <a:xfrm>
            <a:off x="2149401" y="1713414"/>
            <a:ext cx="1946349" cy="1360932"/>
          </a:xfrm>
          <a:prstGeom prst="rect">
            <a:avLst/>
          </a:prstGeom>
        </p:spPr>
      </p:pic>
      <p:pic>
        <p:nvPicPr>
          <p:cNvPr id="9" name="Picture 8"/>
          <p:cNvPicPr>
            <a:picLocks noChangeAspect="1"/>
          </p:cNvPicPr>
          <p:nvPr/>
        </p:nvPicPr>
        <p:blipFill>
          <a:blip r:embed="rId6"/>
          <a:stretch>
            <a:fillRect/>
          </a:stretch>
        </p:blipFill>
        <p:spPr>
          <a:xfrm>
            <a:off x="4101570" y="1742646"/>
            <a:ext cx="1453202" cy="2076003"/>
          </a:xfrm>
          <a:prstGeom prst="rect">
            <a:avLst/>
          </a:prstGeom>
        </p:spPr>
      </p:pic>
      <p:pic>
        <p:nvPicPr>
          <p:cNvPr id="10" name="Picture 9"/>
          <p:cNvPicPr>
            <a:picLocks noChangeAspect="1"/>
          </p:cNvPicPr>
          <p:nvPr/>
        </p:nvPicPr>
        <p:blipFill>
          <a:blip r:embed="rId7"/>
          <a:stretch>
            <a:fillRect/>
          </a:stretch>
        </p:blipFill>
        <p:spPr>
          <a:xfrm>
            <a:off x="5554772" y="1713414"/>
            <a:ext cx="1499191" cy="2118175"/>
          </a:xfrm>
          <a:prstGeom prst="rect">
            <a:avLst/>
          </a:prstGeom>
        </p:spPr>
      </p:pic>
      <p:pic>
        <p:nvPicPr>
          <p:cNvPr id="11" name="Picture 10"/>
          <p:cNvPicPr>
            <a:picLocks noChangeAspect="1"/>
          </p:cNvPicPr>
          <p:nvPr/>
        </p:nvPicPr>
        <p:blipFill>
          <a:blip r:embed="rId8"/>
          <a:stretch>
            <a:fillRect/>
          </a:stretch>
        </p:blipFill>
        <p:spPr>
          <a:xfrm>
            <a:off x="7053963" y="1713414"/>
            <a:ext cx="1519951" cy="2118175"/>
          </a:xfrm>
          <a:prstGeom prst="rect">
            <a:avLst/>
          </a:prstGeom>
        </p:spPr>
      </p:pic>
      <p:pic>
        <p:nvPicPr>
          <p:cNvPr id="12" name="Picture 11"/>
          <p:cNvPicPr>
            <a:picLocks noChangeAspect="1"/>
          </p:cNvPicPr>
          <p:nvPr/>
        </p:nvPicPr>
        <p:blipFill>
          <a:blip r:embed="rId9"/>
          <a:stretch>
            <a:fillRect/>
          </a:stretch>
        </p:blipFill>
        <p:spPr>
          <a:xfrm>
            <a:off x="662909" y="3797550"/>
            <a:ext cx="1476733" cy="2009524"/>
          </a:xfrm>
          <a:prstGeom prst="rect">
            <a:avLst/>
          </a:prstGeom>
        </p:spPr>
      </p:pic>
      <p:pic>
        <p:nvPicPr>
          <p:cNvPr id="13" name="Picture 12"/>
          <p:cNvPicPr>
            <a:picLocks noChangeAspect="1"/>
          </p:cNvPicPr>
          <p:nvPr/>
        </p:nvPicPr>
        <p:blipFill>
          <a:blip r:embed="rId10"/>
          <a:stretch>
            <a:fillRect/>
          </a:stretch>
        </p:blipFill>
        <p:spPr>
          <a:xfrm>
            <a:off x="4105510" y="3812794"/>
            <a:ext cx="1449262" cy="2008541"/>
          </a:xfrm>
          <a:prstGeom prst="rect">
            <a:avLst/>
          </a:prstGeom>
        </p:spPr>
      </p:pic>
      <p:pic>
        <p:nvPicPr>
          <p:cNvPr id="14" name="Picture 13"/>
          <p:cNvPicPr>
            <a:picLocks noChangeAspect="1"/>
          </p:cNvPicPr>
          <p:nvPr/>
        </p:nvPicPr>
        <p:blipFill>
          <a:blip r:embed="rId11"/>
          <a:stretch>
            <a:fillRect/>
          </a:stretch>
        </p:blipFill>
        <p:spPr>
          <a:xfrm>
            <a:off x="2131177" y="4411108"/>
            <a:ext cx="1968806" cy="1395966"/>
          </a:xfrm>
          <a:prstGeom prst="rect">
            <a:avLst/>
          </a:prstGeom>
        </p:spPr>
      </p:pic>
      <p:pic>
        <p:nvPicPr>
          <p:cNvPr id="15" name="Picture 14"/>
          <p:cNvPicPr>
            <a:picLocks noChangeAspect="1"/>
          </p:cNvPicPr>
          <p:nvPr/>
        </p:nvPicPr>
        <p:blipFill>
          <a:blip r:embed="rId12"/>
          <a:stretch>
            <a:fillRect/>
          </a:stretch>
        </p:blipFill>
        <p:spPr>
          <a:xfrm>
            <a:off x="5554772" y="3834058"/>
            <a:ext cx="1499191" cy="1981343"/>
          </a:xfrm>
          <a:prstGeom prst="rect">
            <a:avLst/>
          </a:prstGeom>
        </p:spPr>
      </p:pic>
      <p:pic>
        <p:nvPicPr>
          <p:cNvPr id="16" name="Picture 15"/>
          <p:cNvPicPr>
            <a:picLocks noChangeAspect="1"/>
          </p:cNvPicPr>
          <p:nvPr/>
        </p:nvPicPr>
        <p:blipFill rotWithShape="1">
          <a:blip r:embed="rId13"/>
          <a:srcRect t="3253" b="3026"/>
          <a:stretch/>
        </p:blipFill>
        <p:spPr>
          <a:xfrm>
            <a:off x="7033203" y="3792280"/>
            <a:ext cx="1519951" cy="2027275"/>
          </a:xfrm>
          <a:prstGeom prst="rect">
            <a:avLst/>
          </a:prstGeom>
        </p:spPr>
      </p:pic>
    </p:spTree>
    <p:extLst>
      <p:ext uri="{BB962C8B-B14F-4D97-AF65-F5344CB8AC3E}">
        <p14:creationId xmlns:p14="http://schemas.microsoft.com/office/powerpoint/2010/main" val="41062621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Presentation6" id="{AFDB67B4-5274-4842-B7F3-90852912E770}" vid="{E3DCABCE-6D28-4730-8546-31C81BFD57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with_roundel_v_2</Template>
  <TotalTime>596</TotalTime>
  <Words>3510</Words>
  <Application>Microsoft Office PowerPoint</Application>
  <PresentationFormat>On-screen Show (4:3)</PresentationFormat>
  <Paragraphs>200</Paragraphs>
  <Slides>27</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 3</vt:lpstr>
      <vt:lpstr>Ion Boardroom</vt:lpstr>
      <vt:lpstr>Local Place Plans (LPP’s)  </vt:lpstr>
      <vt:lpstr>Local Place Plans –What are they? </vt:lpstr>
      <vt:lpstr>Local Place Plans –why prepare</vt:lpstr>
      <vt:lpstr>Local Place Plans and Local Development Plan 3</vt:lpstr>
      <vt:lpstr>Local Place Plans - Context</vt:lpstr>
      <vt:lpstr>Local Place Plans - Form</vt:lpstr>
      <vt:lpstr>Local Place Plans - Themes</vt:lpstr>
      <vt:lpstr>Local Place Plans - Timescale</vt:lpstr>
      <vt:lpstr>Example LPP’s</vt:lpstr>
      <vt:lpstr>Example LPP - Luing</vt:lpstr>
      <vt:lpstr>Example LPP - Strathfillan</vt:lpstr>
      <vt:lpstr>Highland Council LPP’s</vt:lpstr>
      <vt:lpstr>Community Bodies</vt:lpstr>
      <vt:lpstr>Preparation Flow Chart</vt:lpstr>
      <vt:lpstr>Key Information</vt:lpstr>
      <vt:lpstr>Webpage</vt:lpstr>
      <vt:lpstr>Webpage</vt:lpstr>
      <vt:lpstr>Webpage</vt:lpstr>
      <vt:lpstr>Webpage</vt:lpstr>
      <vt:lpstr>Webpage</vt:lpstr>
      <vt:lpstr>Validation Checklist</vt:lpstr>
      <vt:lpstr>Validation Checklist</vt:lpstr>
      <vt:lpstr>Validation Checklist</vt:lpstr>
      <vt:lpstr>Validation Checklist</vt:lpstr>
      <vt:lpstr>Validation Checklist</vt:lpstr>
      <vt:lpstr>Validation Checklist</vt:lpstr>
      <vt:lpstr>Contact Details</vt:lpstr>
    </vt:vector>
  </TitlesOfParts>
  <Company>Argyll and Bute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 and Visual Impact Assessments and  Visual Impact Illustrations</dc:title>
  <dc:creator>de Buiteleir, Kim</dc:creator>
  <cp:lastModifiedBy>McLuckie, Kirsty</cp:lastModifiedBy>
  <cp:revision>45</cp:revision>
  <dcterms:created xsi:type="dcterms:W3CDTF">2024-08-15T10:15:28Z</dcterms:created>
  <dcterms:modified xsi:type="dcterms:W3CDTF">2025-01-27T14:19:18Z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3be490-3b68-4c2d-a5fc-d62b22a31ada_Enabled">
    <vt:lpwstr>true</vt:lpwstr>
  </property>
  <property fmtid="{D5CDD505-2E9C-101B-9397-08002B2CF9AE}" pid="3" name="MSIP_Label_173be490-3b68-4c2d-a5fc-d62b22a31ada_SetDate">
    <vt:lpwstr>2024-11-20T12:35:25Z</vt:lpwstr>
  </property>
  <property fmtid="{D5CDD505-2E9C-101B-9397-08002B2CF9AE}" pid="4" name="MSIP_Label_173be490-3b68-4c2d-a5fc-d62b22a31ada_Method">
    <vt:lpwstr>Standard</vt:lpwstr>
  </property>
  <property fmtid="{D5CDD505-2E9C-101B-9397-08002B2CF9AE}" pid="5" name="MSIP_Label_173be490-3b68-4c2d-a5fc-d62b22a31ada_Name">
    <vt:lpwstr>Email Classification - OFFICIAL</vt:lpwstr>
  </property>
  <property fmtid="{D5CDD505-2E9C-101B-9397-08002B2CF9AE}" pid="6" name="MSIP_Label_173be490-3b68-4c2d-a5fc-d62b22a31ada_SiteId">
    <vt:lpwstr>8a444059-4d8c-4970-b42c-299f9c3910e0</vt:lpwstr>
  </property>
  <property fmtid="{D5CDD505-2E9C-101B-9397-08002B2CF9AE}" pid="7" name="MSIP_Label_173be490-3b68-4c2d-a5fc-d62b22a31ada_ActionId">
    <vt:lpwstr>7051f38f-c2b5-433d-8e3d-c697069fe9c1</vt:lpwstr>
  </property>
  <property fmtid="{D5CDD505-2E9C-101B-9397-08002B2CF9AE}" pid="8" name="MSIP_Label_173be490-3b68-4c2d-a5fc-d62b22a31ada_ContentBits">
    <vt:lpwstr>1</vt:lpwstr>
  </property>
  <property fmtid="{D5CDD505-2E9C-101B-9397-08002B2CF9AE}" pid="9" name="ClassificationContentMarkingHeaderLocations">
    <vt:lpwstr>Ion Boardroom:5</vt:lpwstr>
  </property>
  <property fmtid="{D5CDD505-2E9C-101B-9397-08002B2CF9AE}" pid="10" name="ClassificationContentMarkingHeaderText">
    <vt:lpwstr>Classification: OFFICIAL</vt:lpwstr>
  </property>
</Properties>
</file>